
<file path=[Content_Types].xml><?xml version="1.0" encoding="utf-8"?>
<Types xmlns="http://schemas.openxmlformats.org/package/2006/content-types">
  <Override PartName="/_rels/.rels" ContentType="application/vnd.openxmlformats-package.relationships+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_rels/presentation.xml.rels" ContentType="application/vnd.openxmlformats-package.relationships+xml"/>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7.png" ContentType="image/png"/>
  <Override PartName="/ppt/media/image26.jpeg" ContentType="image/jpeg"/>
  <Override PartName="/ppt/media/image24.jpeg" ContentType="image/jpeg"/>
  <Override PartName="/ppt/media/image8.png" ContentType="image/png"/>
  <Override PartName="/ppt/media/image7.png" ContentType="image/png"/>
  <Override PartName="/ppt/media/image25.jpeg" ContentType="image/jpeg"/>
  <Override PartName="/ppt/media/image9.jpeg" ContentType="image/jpeg"/>
  <Override PartName="/ppt/media/image22.jpeg" ContentType="image/jpeg"/>
  <Override PartName="/ppt/media/image10.png" ContentType="image/png"/>
  <Override PartName="/ppt/media/image16.jpeg" ContentType="image/jpeg"/>
  <Override PartName="/ppt/media/image4.png" ContentType="image/png"/>
  <Override PartName="/ppt/media/image3.png" ContentType="image/png"/>
  <Override PartName="/ppt/media/image2.png" ContentType="image/png"/>
  <Override PartName="/ppt/media/image1.png" ContentType="image/png"/>
  <Override PartName="/ppt/media/image6.png" ContentType="image/png"/>
  <Override PartName="/ppt/media/image21.png" ContentType="image/png"/>
  <Override PartName="/ppt/media/image11.png" ContentType="image/png"/>
  <Override PartName="/ppt/media/image28.jpeg" ContentType="image/jpeg"/>
  <Override PartName="/ppt/media/image12.png" ContentType="image/png"/>
  <Override PartName="/ppt/media/image13.png" ContentType="image/png"/>
  <Override PartName="/ppt/media/image14.png" ContentType="image/png"/>
  <Override PartName="/ppt/media/image23.jpeg" ContentType="image/jpeg"/>
  <Override PartName="/ppt/media/image15.png" ContentType="image/png"/>
  <Override PartName="/ppt/media/image17.png" ContentType="image/png"/>
  <Override PartName="/ppt/media/image18.png" ContentType="image/png"/>
  <Override PartName="/ppt/media/image19.png" ContentType="image/png"/>
  <Override PartName="/ppt/media/image5.png" ContentType="image/png"/>
  <Override PartName="/ppt/media/image20.png" ContentType="image/png"/>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39"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41"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51460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59"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60"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7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76"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81"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83"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51460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01"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02"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1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1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1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17"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18"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2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2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2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23"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2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25"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3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13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51460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4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43"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44"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4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1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4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5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5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5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5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59"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0"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6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5"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67"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51460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Candara"/>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51460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Candara"/>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Candar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9" descr=""/>
          <p:cNvPicPr/>
          <p:nvPr/>
        </p:nvPicPr>
        <p:blipFill>
          <a:blip r:embed="rId2"/>
          <a:stretch/>
        </p:blipFill>
        <p:spPr>
          <a:xfrm>
            <a:off x="5181480" y="5791320"/>
            <a:ext cx="3745440" cy="941400"/>
          </a:xfrm>
          <a:prstGeom prst="rect">
            <a:avLst/>
          </a:prstGeom>
          <a:ln>
            <a:noFill/>
          </a:ln>
        </p:spPr>
      </p:pic>
      <p:sp>
        <p:nvSpPr>
          <p:cNvPr id="1" name="CustomShape 1"/>
          <p:cNvSpPr/>
          <p:nvPr/>
        </p:nvSpPr>
        <p:spPr>
          <a:xfrm flipV="1">
            <a:off x="0" y="1824480"/>
            <a:ext cx="9143640" cy="689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 name="CustomShape 2"/>
          <p:cNvSpPr/>
          <p:nvPr/>
        </p:nvSpPr>
        <p:spPr>
          <a:xfrm>
            <a:off x="1281600" y="2359440"/>
            <a:ext cx="6351840" cy="136944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gn="ctr">
              <a:lnSpc>
                <a:spcPct val="100000"/>
              </a:lnSpc>
            </a:pPr>
            <a:r>
              <a:rPr b="0" lang="en-US" sz="3600" spc="-1" strike="noStrike">
                <a:solidFill>
                  <a:srgbClr val="000000"/>
                </a:solidFill>
                <a:latin typeface="Candara"/>
                <a:ea typeface="Arial"/>
              </a:rPr>
              <a:t> </a:t>
            </a:r>
            <a:r>
              <a:rPr b="0" lang="en-US" sz="3600" spc="-1" strike="noStrike">
                <a:solidFill>
                  <a:srgbClr val="8fa4d3"/>
                </a:solidFill>
                <a:latin typeface="Candara"/>
                <a:ea typeface="Arial"/>
              </a:rPr>
              <a:t>Lodging.  Restaurant.  Retail.</a:t>
            </a:r>
            <a:endParaRPr b="0" lang="en-US" sz="3600" spc="-1" strike="noStrike">
              <a:latin typeface="Arial"/>
            </a:endParaRPr>
          </a:p>
        </p:txBody>
      </p:sp>
      <p:pic>
        <p:nvPicPr>
          <p:cNvPr id="3" name="Picture 7" descr=""/>
          <p:cNvPicPr/>
          <p:nvPr/>
        </p:nvPicPr>
        <p:blipFill>
          <a:blip r:embed="rId3"/>
          <a:stretch/>
        </p:blipFill>
        <p:spPr>
          <a:xfrm>
            <a:off x="0" y="0"/>
            <a:ext cx="9143640" cy="2523600"/>
          </a:xfrm>
          <a:prstGeom prst="rect">
            <a:avLst/>
          </a:prstGeom>
          <a:ln>
            <a:noFill/>
          </a:ln>
        </p:spPr>
      </p:pic>
      <p:sp>
        <p:nvSpPr>
          <p:cNvPr id="4" name="PlaceHolder 3"/>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5"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ndara"/>
              </a:rPr>
              <a:t>Click to edit the outline text format</a:t>
            </a:r>
            <a:endParaRPr b="0" lang="en-US" sz="3200" spc="-1" strike="noStrike">
              <a:solidFill>
                <a:srgbClr val="000000"/>
              </a:solidFill>
              <a:latin typeface="Candara"/>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ndara"/>
              </a:rPr>
              <a:t>Second Outline Level</a:t>
            </a:r>
            <a:endParaRPr b="0" lang="en-US" sz="2400" spc="-1" strike="noStrike">
              <a:solidFill>
                <a:srgbClr val="000000"/>
              </a:solidFill>
              <a:latin typeface="Candara"/>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ndara"/>
              </a:rPr>
              <a:t>Third Outline Level</a:t>
            </a:r>
            <a:endParaRPr b="0" lang="en-US" sz="2000" spc="-1" strike="noStrike">
              <a:solidFill>
                <a:srgbClr val="000000"/>
              </a:solidFill>
              <a:latin typeface="Candara"/>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ndara"/>
              </a:rPr>
              <a:t>Fourth Outline Level</a:t>
            </a:r>
            <a:endParaRPr b="0" lang="en-US" sz="2000" spc="-1" strike="noStrike">
              <a:solidFill>
                <a:srgbClr val="000000"/>
              </a:solidFill>
              <a:latin typeface="Candara"/>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ndara"/>
              </a:rPr>
              <a:t>Fifth Outline Level</a:t>
            </a:r>
            <a:endParaRPr b="0" lang="en-US" sz="2000" spc="-1" strike="noStrike">
              <a:solidFill>
                <a:srgbClr val="000000"/>
              </a:solidFill>
              <a:latin typeface="Candara"/>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ndara"/>
              </a:rPr>
              <a:t>Sixth Outline Level</a:t>
            </a:r>
            <a:endParaRPr b="0" lang="en-US" sz="2000" spc="-1" strike="noStrike">
              <a:solidFill>
                <a:srgbClr val="000000"/>
              </a:solidFill>
              <a:latin typeface="Candara"/>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ndara"/>
              </a:rPr>
              <a:t>Seventh Outline Level</a:t>
            </a:r>
            <a:endParaRPr b="0" lang="en-US" sz="2000" spc="-1" strike="noStrike">
              <a:solidFill>
                <a:srgbClr val="000000"/>
              </a:solidFill>
              <a:latin typeface="Candara"/>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6366960"/>
            <a:ext cx="9143640" cy="490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0" y="0"/>
            <a:ext cx="9143640" cy="1261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pic>
        <p:nvPicPr>
          <p:cNvPr id="44" name="Picture 11" descr=""/>
          <p:cNvPicPr/>
          <p:nvPr/>
        </p:nvPicPr>
        <p:blipFill>
          <a:blip r:embed="rId2"/>
          <a:stretch/>
        </p:blipFill>
        <p:spPr>
          <a:xfrm>
            <a:off x="7162920" y="6477120"/>
            <a:ext cx="1824120" cy="285480"/>
          </a:xfrm>
          <a:prstGeom prst="rect">
            <a:avLst/>
          </a:prstGeom>
          <a:ln>
            <a:noFill/>
          </a:ln>
        </p:spPr>
      </p:pic>
      <p:sp>
        <p:nvSpPr>
          <p:cNvPr id="45" name="PlaceHolder 3"/>
          <p:cNvSpPr>
            <a:spLocks noGrp="1"/>
          </p:cNvSpPr>
          <p:nvPr>
            <p:ph type="title"/>
          </p:nvPr>
        </p:nvSpPr>
        <p:spPr>
          <a:xfrm>
            <a:off x="457200" y="76320"/>
            <a:ext cx="8229240" cy="1142640"/>
          </a:xfrm>
          <a:prstGeom prst="rect">
            <a:avLst/>
          </a:prstGeom>
        </p:spPr>
        <p:txBody>
          <a:bodyPr anchor="ctr"/>
          <a:p>
            <a:pPr>
              <a:lnSpc>
                <a:spcPct val="100000"/>
              </a:lnSpc>
            </a:pPr>
            <a:r>
              <a:rPr b="0" lang="en-US" sz="4000" spc="-1" strike="noStrike">
                <a:solidFill>
                  <a:srgbClr val="ffffff"/>
                </a:solidFill>
                <a:latin typeface="Candara"/>
                <a:ea typeface="Arial"/>
              </a:rPr>
              <a:t>Click to edit Master title </a:t>
            </a:r>
            <a:r>
              <a:rPr b="0" lang="en-US" sz="4000" spc="-1" strike="noStrike">
                <a:solidFill>
                  <a:srgbClr val="ffffff"/>
                </a:solidFill>
                <a:latin typeface="Candara"/>
                <a:ea typeface="Arial"/>
              </a:rPr>
              <a:t>style</a:t>
            </a:r>
            <a:endParaRPr b="0" lang="en-US" sz="4000" spc="-1" strike="noStrike">
              <a:solidFill>
                <a:srgbClr val="000000"/>
              </a:solidFill>
              <a:latin typeface="Calibri"/>
            </a:endParaRPr>
          </a:p>
        </p:txBody>
      </p:sp>
      <p:sp>
        <p:nvSpPr>
          <p:cNvPr id="46" name="PlaceHolder 4"/>
          <p:cNvSpPr>
            <a:spLocks noGrp="1"/>
          </p:cNvSpPr>
          <p:nvPr>
            <p:ph type="ftr"/>
          </p:nvPr>
        </p:nvSpPr>
        <p:spPr>
          <a:xfrm>
            <a:off x="84600" y="6434640"/>
            <a:ext cx="5096520" cy="364680"/>
          </a:xfrm>
          <a:prstGeom prst="rect">
            <a:avLst/>
          </a:prstGeom>
        </p:spPr>
        <p:txBody>
          <a:bodyPr anchor="ctr"/>
          <a:p>
            <a:pPr>
              <a:lnSpc>
                <a:spcPct val="100000"/>
              </a:lnSpc>
            </a:pPr>
            <a:fld id="{AF9800F2-3B04-4E79-9635-80AF83355003}" type="slidenum">
              <a:rPr b="0" lang="en-US" sz="1000" spc="-1" strike="noStrike">
                <a:solidFill>
                  <a:srgbClr val="8b8b8b"/>
                </a:solidFill>
                <a:latin typeface="Myriad Pro"/>
                <a:ea typeface="Arial"/>
              </a:rPr>
              <a:t>1</a:t>
            </a:fld>
            <a:r>
              <a:rPr b="0" lang="en-US" sz="1000" spc="-1" strike="noStrike">
                <a:solidFill>
                  <a:srgbClr val="8b8b8b"/>
                </a:solidFill>
                <a:latin typeface="Myriad Pro"/>
                <a:ea typeface="Arial"/>
              </a:rPr>
              <a:t>Name of Presentation Can Go Here   |   </a:t>
            </a:r>
            <a:endParaRPr b="0" lang="en-US" sz="1000" spc="-1" strike="noStrike">
              <a:latin typeface="Times New Roman"/>
            </a:endParaRPr>
          </a:p>
        </p:txBody>
      </p:sp>
      <p:sp>
        <p:nvSpPr>
          <p:cNvPr id="47" name="PlaceHolder 5"/>
          <p:cNvSpPr>
            <a:spLocks noGrp="1"/>
          </p:cNvSpPr>
          <p:nvPr>
            <p:ph type="body"/>
          </p:nvPr>
        </p:nvSpPr>
        <p:spPr>
          <a:xfrm>
            <a:off x="533520" y="1523880"/>
            <a:ext cx="8000640" cy="4419360"/>
          </a:xfrm>
          <a:prstGeom prst="rect">
            <a:avLst/>
          </a:prstGeom>
        </p:spPr>
        <p:txBody>
          <a:bodyPr lIns="90000" rIns="90000" tIns="45000" bIns="45000"/>
          <a:p>
            <a:pPr marL="432000" indent="-324000">
              <a:spcBef>
                <a:spcPts val="1417"/>
              </a:spcBef>
              <a:buClr>
                <a:srgbClr val="000000"/>
              </a:buClr>
              <a:buSzPct val="45000"/>
              <a:buFont typeface="Wingdings" charset="2"/>
              <a:buChar char=""/>
            </a:pPr>
            <a:r>
              <a:rPr b="0" lang="en-US" sz="1800" spc="-1" strike="noStrike">
                <a:solidFill>
                  <a:srgbClr val="000000"/>
                </a:solidFill>
                <a:latin typeface="Candara"/>
              </a:rPr>
              <a:t>Click to edit the outline text format</a:t>
            </a:r>
            <a:endParaRPr b="0" lang="en-US" sz="1800" spc="-1" strike="noStrike">
              <a:solidFill>
                <a:srgbClr val="000000"/>
              </a:solidFill>
              <a:latin typeface="Candara"/>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ndara"/>
              </a:rPr>
              <a:t>Second Outline Level</a:t>
            </a:r>
            <a:endParaRPr b="0" lang="en-US" sz="1800" spc="-1" strike="noStrike">
              <a:solidFill>
                <a:srgbClr val="000000"/>
              </a:solidFill>
              <a:latin typeface="Candara"/>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ndara"/>
              </a:rPr>
              <a:t>Third Outline Level</a:t>
            </a:r>
            <a:endParaRPr b="0" lang="en-US" sz="1800" spc="-1" strike="noStrike">
              <a:solidFill>
                <a:srgbClr val="000000"/>
              </a:solidFill>
              <a:latin typeface="Candara"/>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ndara"/>
              </a:rPr>
              <a:t>Fourth Outline Level</a:t>
            </a:r>
            <a:endParaRPr b="0" lang="en-US" sz="1800" spc="-1" strike="noStrike">
              <a:solidFill>
                <a:srgbClr val="000000"/>
              </a:solidFill>
              <a:latin typeface="Candara"/>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ndara"/>
              </a:rPr>
              <a:t>Fifth Outline Level</a:t>
            </a:r>
            <a:endParaRPr b="0" lang="en-US" sz="1800" spc="-1" strike="noStrike">
              <a:solidFill>
                <a:srgbClr val="000000"/>
              </a:solidFill>
              <a:latin typeface="Candara"/>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ndara"/>
              </a:rPr>
              <a:t>Sixth Outline Level</a:t>
            </a:r>
            <a:endParaRPr b="0" lang="en-US" sz="1800" spc="-1" strike="noStrike">
              <a:solidFill>
                <a:srgbClr val="000000"/>
              </a:solidFill>
              <a:latin typeface="Candara"/>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ndara"/>
              </a:rPr>
              <a:t>Seventh Outline Level</a:t>
            </a:r>
            <a:endParaRPr b="0" lang="en-US" sz="1800" spc="-1" strike="noStrike">
              <a:solidFill>
                <a:srgbClr val="000000"/>
              </a:solidFill>
              <a:latin typeface="Candar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0"/>
            <a:ext cx="9143640" cy="685764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p:style>
      </p:sp>
      <p:sp>
        <p:nvSpPr>
          <p:cNvPr id="85" name="CustomShape 2"/>
          <p:cNvSpPr/>
          <p:nvPr/>
        </p:nvSpPr>
        <p:spPr>
          <a:xfrm>
            <a:off x="0" y="6366960"/>
            <a:ext cx="9143640" cy="490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86" name="Picture 11" descr=""/>
          <p:cNvPicPr/>
          <p:nvPr/>
        </p:nvPicPr>
        <p:blipFill>
          <a:blip r:embed="rId2"/>
          <a:stretch/>
        </p:blipFill>
        <p:spPr>
          <a:xfrm>
            <a:off x="7162920" y="6477120"/>
            <a:ext cx="1824120" cy="285480"/>
          </a:xfrm>
          <a:prstGeom prst="rect">
            <a:avLst/>
          </a:prstGeom>
          <a:ln>
            <a:noFill/>
          </a:ln>
        </p:spPr>
      </p:pic>
      <p:sp>
        <p:nvSpPr>
          <p:cNvPr id="87" name="PlaceHolder 3"/>
          <p:cNvSpPr>
            <a:spLocks noGrp="1"/>
          </p:cNvSpPr>
          <p:nvPr>
            <p:ph type="title"/>
          </p:nvPr>
        </p:nvSpPr>
        <p:spPr>
          <a:xfrm>
            <a:off x="457200" y="2514600"/>
            <a:ext cx="8229240" cy="1142640"/>
          </a:xfrm>
          <a:prstGeom prst="rect">
            <a:avLst/>
          </a:prstGeom>
        </p:spPr>
        <p:txBody>
          <a:bodyPr anchor="ctr"/>
          <a:p>
            <a:pPr>
              <a:lnSpc>
                <a:spcPct val="100000"/>
              </a:lnSpc>
            </a:pPr>
            <a:r>
              <a:rPr b="0" lang="en-US" sz="4000" spc="-1" strike="noStrike">
                <a:solidFill>
                  <a:srgbClr val="ffffff"/>
                </a:solidFill>
                <a:latin typeface="Candara"/>
                <a:ea typeface="Arial"/>
              </a:rPr>
              <a:t>Click to add Section Title</a:t>
            </a:r>
            <a:endParaRPr b="0" lang="en-US" sz="4000" spc="-1" strike="noStrike">
              <a:solidFill>
                <a:srgbClr val="000000"/>
              </a:solidFill>
              <a:latin typeface="Calibri"/>
            </a:endParaRPr>
          </a:p>
        </p:txBody>
      </p:sp>
      <p:sp>
        <p:nvSpPr>
          <p:cNvPr id="88" name="PlaceHolder 4"/>
          <p:cNvSpPr>
            <a:spLocks noGrp="1"/>
          </p:cNvSpPr>
          <p:nvPr>
            <p:ph type="ftr"/>
          </p:nvPr>
        </p:nvSpPr>
        <p:spPr>
          <a:xfrm>
            <a:off x="84600" y="6434640"/>
            <a:ext cx="5096520" cy="364680"/>
          </a:xfrm>
          <a:prstGeom prst="rect">
            <a:avLst/>
          </a:prstGeom>
        </p:spPr>
        <p:txBody>
          <a:bodyPr anchor="ctr"/>
          <a:p>
            <a:pPr>
              <a:lnSpc>
                <a:spcPct val="100000"/>
              </a:lnSpc>
            </a:pPr>
            <a:fld id="{A464A4C4-44E5-4C4B-9B63-6636ACF5B76A}" type="slidenum">
              <a:rPr b="0" lang="en-US" sz="1000" spc="-1" strike="noStrike">
                <a:solidFill>
                  <a:srgbClr val="8b8b8b"/>
                </a:solidFill>
                <a:latin typeface="Myriad Pro"/>
                <a:ea typeface="Arial"/>
              </a:rPr>
              <a:t>1</a:t>
            </a:fld>
            <a:r>
              <a:rPr b="0" lang="en-US" sz="1000" spc="-1" strike="noStrike">
                <a:solidFill>
                  <a:srgbClr val="8b8b8b"/>
                </a:solidFill>
                <a:latin typeface="Myriad Pro"/>
                <a:ea typeface="Arial"/>
              </a:rPr>
              <a:t>Name of Presentation Can Go Here   |   </a:t>
            </a:r>
            <a:endParaRPr b="0" lang="en-US" sz="1000" spc="-1" strike="noStrike">
              <a:latin typeface="Times New Roman"/>
            </a:endParaRPr>
          </a:p>
        </p:txBody>
      </p:sp>
      <p:sp>
        <p:nvSpPr>
          <p:cNvPr id="89"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ndara"/>
              </a:rPr>
              <a:t>Click to edit the outline text format</a:t>
            </a:r>
            <a:endParaRPr b="0" lang="en-US" sz="3200" spc="-1" strike="noStrike">
              <a:solidFill>
                <a:srgbClr val="000000"/>
              </a:solidFill>
              <a:latin typeface="Candara"/>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ndara"/>
              </a:rPr>
              <a:t>Second Outline Level</a:t>
            </a:r>
            <a:endParaRPr b="0" lang="en-US" sz="2400" spc="-1" strike="noStrike">
              <a:solidFill>
                <a:srgbClr val="000000"/>
              </a:solidFill>
              <a:latin typeface="Candara"/>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ndara"/>
              </a:rPr>
              <a:t>Third Outline Level</a:t>
            </a:r>
            <a:endParaRPr b="0" lang="en-US" sz="2000" spc="-1" strike="noStrike">
              <a:solidFill>
                <a:srgbClr val="000000"/>
              </a:solidFill>
              <a:latin typeface="Candara"/>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ndara"/>
              </a:rPr>
              <a:t>Fourth Outline Level</a:t>
            </a:r>
            <a:endParaRPr b="0" lang="en-US" sz="2000" spc="-1" strike="noStrike">
              <a:solidFill>
                <a:srgbClr val="000000"/>
              </a:solidFill>
              <a:latin typeface="Candara"/>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ndara"/>
              </a:rPr>
              <a:t>Fifth Outline Level</a:t>
            </a:r>
            <a:endParaRPr b="0" lang="en-US" sz="2000" spc="-1" strike="noStrike">
              <a:solidFill>
                <a:srgbClr val="000000"/>
              </a:solidFill>
              <a:latin typeface="Candara"/>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ndara"/>
              </a:rPr>
              <a:t>Sixth Outline Level</a:t>
            </a:r>
            <a:endParaRPr b="0" lang="en-US" sz="2000" spc="-1" strike="noStrike">
              <a:solidFill>
                <a:srgbClr val="000000"/>
              </a:solidFill>
              <a:latin typeface="Candara"/>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ndara"/>
              </a:rPr>
              <a:t>Seventh Outline Level</a:t>
            </a:r>
            <a:endParaRPr b="0" lang="en-US" sz="2000" spc="-1" strike="noStrike">
              <a:solidFill>
                <a:srgbClr val="000000"/>
              </a:solidFill>
              <a:latin typeface="Candara"/>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CustomShape 1"/>
          <p:cNvSpPr/>
          <p:nvPr/>
        </p:nvSpPr>
        <p:spPr>
          <a:xfrm>
            <a:off x="0" y="6366960"/>
            <a:ext cx="9143640" cy="490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27" name="CustomShape 2"/>
          <p:cNvSpPr/>
          <p:nvPr/>
        </p:nvSpPr>
        <p:spPr>
          <a:xfrm>
            <a:off x="0" y="0"/>
            <a:ext cx="9143640" cy="1261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pic>
        <p:nvPicPr>
          <p:cNvPr id="128" name="Picture 14" descr=""/>
          <p:cNvPicPr/>
          <p:nvPr/>
        </p:nvPicPr>
        <p:blipFill>
          <a:blip r:embed="rId2"/>
          <a:stretch/>
        </p:blipFill>
        <p:spPr>
          <a:xfrm>
            <a:off x="7162920" y="6477120"/>
            <a:ext cx="1824120" cy="285480"/>
          </a:xfrm>
          <a:prstGeom prst="rect">
            <a:avLst/>
          </a:prstGeom>
          <a:ln>
            <a:noFill/>
          </a:ln>
        </p:spPr>
      </p:pic>
      <p:sp>
        <p:nvSpPr>
          <p:cNvPr id="129" name="PlaceHolder 3"/>
          <p:cNvSpPr>
            <a:spLocks noGrp="1"/>
          </p:cNvSpPr>
          <p:nvPr>
            <p:ph type="title"/>
          </p:nvPr>
        </p:nvSpPr>
        <p:spPr>
          <a:xfrm>
            <a:off x="457200" y="76320"/>
            <a:ext cx="8229240" cy="1142640"/>
          </a:xfrm>
          <a:prstGeom prst="rect">
            <a:avLst/>
          </a:prstGeom>
        </p:spPr>
        <p:txBody>
          <a:bodyPr anchor="ctr"/>
          <a:p>
            <a:pPr>
              <a:lnSpc>
                <a:spcPct val="100000"/>
              </a:lnSpc>
            </a:pPr>
            <a:r>
              <a:rPr b="0" lang="en-US" sz="4000" spc="-1" strike="noStrike">
                <a:solidFill>
                  <a:srgbClr val="ffffff"/>
                </a:solidFill>
                <a:latin typeface="Candara"/>
                <a:ea typeface="Arial"/>
              </a:rPr>
              <a:t>Click to edit Master title style</a:t>
            </a:r>
            <a:endParaRPr b="0" lang="en-US" sz="4000" spc="-1" strike="noStrike">
              <a:solidFill>
                <a:srgbClr val="000000"/>
              </a:solidFill>
              <a:latin typeface="Calibri"/>
            </a:endParaRPr>
          </a:p>
        </p:txBody>
      </p:sp>
      <p:sp>
        <p:nvSpPr>
          <p:cNvPr id="130" name="PlaceHolder 4"/>
          <p:cNvSpPr>
            <a:spLocks noGrp="1"/>
          </p:cNvSpPr>
          <p:nvPr>
            <p:ph type="body"/>
          </p:nvPr>
        </p:nvSpPr>
        <p:spPr>
          <a:xfrm>
            <a:off x="484920" y="1600200"/>
            <a:ext cx="8152920" cy="4343040"/>
          </a:xfrm>
          <a:prstGeom prst="rect">
            <a:avLst/>
          </a:prstGeom>
        </p:spPr>
        <p:txBody>
          <a:bodyPr lIns="90000" rIns="90000" tIns="45000" bIns="45000"/>
          <a:p>
            <a:pPr marL="432000" indent="-324000">
              <a:spcBef>
                <a:spcPts val="1417"/>
              </a:spcBef>
              <a:buClr>
                <a:srgbClr val="000000"/>
              </a:buClr>
              <a:buSzPct val="45000"/>
              <a:buFont typeface="Wingdings" charset="2"/>
              <a:buChar char=""/>
            </a:pPr>
            <a:r>
              <a:rPr b="0" lang="en-US" sz="1800" spc="-1" strike="noStrike">
                <a:solidFill>
                  <a:srgbClr val="000000"/>
                </a:solidFill>
                <a:latin typeface="Candara"/>
              </a:rPr>
              <a:t>Click to edit the outline text format</a:t>
            </a:r>
            <a:endParaRPr b="0" lang="en-US" sz="1800" spc="-1" strike="noStrike">
              <a:solidFill>
                <a:srgbClr val="000000"/>
              </a:solidFill>
              <a:latin typeface="Candara"/>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andara"/>
              </a:rPr>
              <a:t>Second Outline Level</a:t>
            </a:r>
            <a:endParaRPr b="0" lang="en-US" sz="1800" spc="-1" strike="noStrike">
              <a:solidFill>
                <a:srgbClr val="000000"/>
              </a:solidFill>
              <a:latin typeface="Candara"/>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ndara"/>
              </a:rPr>
              <a:t>Third Outline Level</a:t>
            </a:r>
            <a:endParaRPr b="0" lang="en-US" sz="1800" spc="-1" strike="noStrike">
              <a:solidFill>
                <a:srgbClr val="000000"/>
              </a:solidFill>
              <a:latin typeface="Candara"/>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ndara"/>
              </a:rPr>
              <a:t>Fourth Outline Level</a:t>
            </a:r>
            <a:endParaRPr b="0" lang="en-US" sz="1800" spc="-1" strike="noStrike">
              <a:solidFill>
                <a:srgbClr val="000000"/>
              </a:solidFill>
              <a:latin typeface="Candara"/>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Candara"/>
              </a:rPr>
              <a:t>Fifth Outline Level</a:t>
            </a:r>
            <a:endParaRPr b="0" lang="en-US" sz="1800" spc="-1" strike="noStrike">
              <a:solidFill>
                <a:srgbClr val="000000"/>
              </a:solidFill>
              <a:latin typeface="Candara"/>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Candara"/>
              </a:rPr>
              <a:t>Sixth Outline Level</a:t>
            </a:r>
            <a:endParaRPr b="0" lang="en-US" sz="1800" spc="-1" strike="noStrike">
              <a:solidFill>
                <a:srgbClr val="000000"/>
              </a:solidFill>
              <a:latin typeface="Candara"/>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Candara"/>
              </a:rPr>
              <a:t>Seventh Outline Level</a:t>
            </a:r>
            <a:endParaRPr b="0" lang="en-US" sz="1800" spc="-1" strike="noStrike">
              <a:solidFill>
                <a:srgbClr val="000000"/>
              </a:solidFill>
              <a:latin typeface="Candara"/>
            </a:endParaRPr>
          </a:p>
        </p:txBody>
      </p:sp>
      <p:sp>
        <p:nvSpPr>
          <p:cNvPr id="131" name="PlaceHolder 5"/>
          <p:cNvSpPr>
            <a:spLocks noGrp="1"/>
          </p:cNvSpPr>
          <p:nvPr>
            <p:ph type="ftr"/>
          </p:nvPr>
        </p:nvSpPr>
        <p:spPr>
          <a:xfrm>
            <a:off x="84600" y="6434640"/>
            <a:ext cx="5096520" cy="364680"/>
          </a:xfrm>
          <a:prstGeom prst="rect">
            <a:avLst/>
          </a:prstGeom>
        </p:spPr>
        <p:txBody>
          <a:bodyPr anchor="ctr"/>
          <a:p>
            <a:pPr>
              <a:lnSpc>
                <a:spcPct val="100000"/>
              </a:lnSpc>
            </a:pPr>
            <a:fld id="{31F41208-4DEA-403C-ADF4-7DA97C30285C}" type="slidenum">
              <a:rPr b="0" lang="en-US" sz="1000" spc="-1" strike="noStrike">
                <a:solidFill>
                  <a:srgbClr val="8b8b8b"/>
                </a:solidFill>
                <a:latin typeface="Myriad Pro"/>
                <a:ea typeface="Arial"/>
              </a:rPr>
              <a:t>1</a:t>
            </a:fld>
            <a:r>
              <a:rPr b="0" lang="en-US" sz="1000" spc="-1" strike="noStrike">
                <a:solidFill>
                  <a:srgbClr val="8b8b8b"/>
                </a:solidFill>
                <a:latin typeface="Myriad Pro"/>
                <a:ea typeface="Arial"/>
              </a:rPr>
              <a:t>Name of Presentation Can Go Here   |   </a:t>
            </a:r>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merlin.ml.local/landd/SitePages/Phishing-Real_Future.aspx" TargetMode="External"/><Relationship Id="rId2" Type="http://schemas.openxmlformats.org/officeDocument/2006/relationships/hyperlink" Target="http://merlin.ml.local/landd/SitePages/Phishing-Real_Future.aspx" TargetMode="External"/><Relationship Id="rId3" Type="http://schemas.openxmlformats.org/officeDocument/2006/relationships/hyperlink" Target="http://merlin.ml.local/landd/SitePages/Phishing-Real_Future.aspx" TargetMode="External"/><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hyperlink" Target="mailto:ssp-merlin@merchantlink.com" TargetMode="External"/><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hyperlink" Target="mailto:admin@mycorporate-rewards.com" TargetMode="External"/><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hyperlink" Target="http://merlin.ml.local/landd/SitePages/Phishing-Wannacry.aspx" TargetMode="External"/><Relationship Id="rId2" Type="http://schemas.openxmlformats.org/officeDocument/2006/relationships/hyperlink" Target="http://merlin.ml.local/landd/SitePages/Phishing-Wannacry.aspx" TargetMode="External"/><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0" y="3272040"/>
            <a:ext cx="9143640" cy="7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69" name="CustomShape 2"/>
          <p:cNvSpPr/>
          <p:nvPr/>
        </p:nvSpPr>
        <p:spPr>
          <a:xfrm>
            <a:off x="609480" y="3429000"/>
            <a:ext cx="7772040" cy="14695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latin typeface="Candara"/>
                <a:ea typeface="Arial"/>
              </a:rPr>
              <a:t>Phishing Training</a:t>
            </a:r>
            <a:endParaRPr b="0" lang="en-US" sz="4400" spc="-1" strike="noStrike">
              <a:latin typeface="Arial"/>
            </a:endParaRPr>
          </a:p>
        </p:txBody>
      </p:sp>
      <p:sp>
        <p:nvSpPr>
          <p:cNvPr id="170" name="CustomShape 3"/>
          <p:cNvSpPr/>
          <p:nvPr/>
        </p:nvSpPr>
        <p:spPr>
          <a:xfrm>
            <a:off x="0" y="2586600"/>
            <a:ext cx="9143640" cy="68544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p:style>
      </p:sp>
      <p:sp>
        <p:nvSpPr>
          <p:cNvPr id="171" name="CustomShape 4"/>
          <p:cNvSpPr/>
          <p:nvPr/>
        </p:nvSpPr>
        <p:spPr>
          <a:xfrm>
            <a:off x="0" y="2678040"/>
            <a:ext cx="9143640" cy="397080"/>
          </a:xfrm>
          <a:prstGeom prst="rect">
            <a:avLst/>
          </a:prstGeom>
          <a:noFill/>
          <a:ln>
            <a:noFill/>
          </a:ln>
        </p:spPr>
        <p:style>
          <a:lnRef idx="0"/>
          <a:fillRef idx="0"/>
          <a:effectRef idx="0"/>
          <a:fontRef idx="minor"/>
        </p:style>
        <p:txBody>
          <a:bodyPr anchor="ctr"/>
          <a:p>
            <a:pPr algn="ctr">
              <a:lnSpc>
                <a:spcPct val="100000"/>
              </a:lnSpc>
            </a:pPr>
            <a:r>
              <a:rPr b="1" lang="en-US" sz="2000" spc="-1" strike="noStrike">
                <a:solidFill>
                  <a:srgbClr val="bbe0ff"/>
                </a:solidFill>
                <a:latin typeface="Calibri"/>
                <a:ea typeface="Calibri"/>
              </a:rPr>
              <a:t>Detecting and Avoiding Phishing Attacks</a:t>
            </a:r>
            <a:endParaRPr b="0" lang="en-US" sz="2000" spc="-1" strike="noStrike">
              <a:latin typeface="Arial"/>
            </a:endParaRPr>
          </a:p>
        </p:txBody>
      </p:sp>
      <p:pic>
        <p:nvPicPr>
          <p:cNvPr id="172" name="Picture 2" descr=""/>
          <p:cNvPicPr/>
          <p:nvPr/>
        </p:nvPicPr>
        <p:blipFill>
          <a:blip r:embed="rId1"/>
          <a:stretch/>
        </p:blipFill>
        <p:spPr>
          <a:xfrm>
            <a:off x="0" y="0"/>
            <a:ext cx="9143640" cy="25236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How Phishing Impacts YOU</a:t>
            </a:r>
            <a:endParaRPr b="0" lang="en-US" sz="4000" spc="-1" strike="noStrike">
              <a:solidFill>
                <a:srgbClr val="000000"/>
              </a:solidFill>
              <a:latin typeface="Calibri"/>
            </a:endParaRPr>
          </a:p>
        </p:txBody>
      </p:sp>
      <p:sp>
        <p:nvSpPr>
          <p:cNvPr id="198" name="CustomShape 2"/>
          <p:cNvSpPr/>
          <p:nvPr/>
        </p:nvSpPr>
        <p:spPr>
          <a:xfrm>
            <a:off x="457200" y="1523880"/>
            <a:ext cx="7543440" cy="252972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Lost Productivity</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Can result in decreased employee productivity.</a:t>
            </a:r>
            <a:br/>
            <a:r>
              <a:rPr b="0" lang="en-US" sz="2000" spc="-1" strike="noStrike">
                <a:solidFill>
                  <a:srgbClr val="000000"/>
                </a:solidFill>
                <a:latin typeface="Calibri"/>
                <a:ea typeface="Arial"/>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It is estimated that non-IT employees spend an average of 4.16 hours per year dealing with phishing attacks. </a:t>
            </a:r>
            <a:br/>
            <a:r>
              <a:rPr b="0" lang="en-US" sz="2000" spc="-1" strike="noStrike">
                <a:solidFill>
                  <a:srgbClr val="000000"/>
                </a:solidFill>
                <a:latin typeface="Calibri"/>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Estimated to be $1.8 million annually, accounting for 48% of total organizational costs. </a:t>
            </a:r>
            <a:endParaRPr b="0" lang="en-US" sz="200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457200" y="251460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Types of Phishing</a:t>
            </a:r>
            <a:endParaRPr b="0" lang="en-US" sz="4000" spc="-1" strike="noStrike">
              <a:solidFill>
                <a:srgbClr val="000000"/>
              </a:solidFill>
              <a:latin typeface="Calibri"/>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Types of Phishing</a:t>
            </a:r>
            <a:endParaRPr b="0" lang="en-US" sz="4000" spc="-1" strike="noStrike">
              <a:solidFill>
                <a:srgbClr val="000000"/>
              </a:solidFill>
              <a:latin typeface="Calibri"/>
            </a:endParaRPr>
          </a:p>
        </p:txBody>
      </p:sp>
      <p:sp>
        <p:nvSpPr>
          <p:cNvPr id="201" name="CustomShape 2"/>
          <p:cNvSpPr/>
          <p:nvPr/>
        </p:nvSpPr>
        <p:spPr>
          <a:xfrm>
            <a:off x="457200" y="1523880"/>
            <a:ext cx="7543440" cy="49690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Click Only</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Employs a simple hyperlink to a malicious site to exploit a user’s system compromising the OS and the Network.</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ea typeface="Arial"/>
              </a:rPr>
              <a:t>Data Entry</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Directs the user to a site that is collecting information.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Seeks to gain personal information or login credentials.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ea typeface="Arial"/>
              </a:rPr>
              <a:t>Attachment</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Attachments such as Word or Office doc, PDFs or other files.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Often made to look like invoices or other business related documents.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Asks the user to review in resolving some kind of issue.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Simply opening these documents is all it takes to compromise a system and an entire network.</a:t>
            </a:r>
            <a:endParaRPr b="0" lang="en-US" sz="2000" spc="-1" strike="noStrike">
              <a:latin typeface="Arial"/>
            </a:endParaRPr>
          </a:p>
          <a:p>
            <a:pPr>
              <a:lnSpc>
                <a:spcPct val="100000"/>
              </a:lnSpc>
            </a:pPr>
            <a:endParaRPr b="0" lang="en-US" sz="20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Types of Phishing</a:t>
            </a:r>
            <a:endParaRPr b="0" lang="en-US" sz="4000" spc="-1" strike="noStrike">
              <a:solidFill>
                <a:srgbClr val="000000"/>
              </a:solidFill>
              <a:latin typeface="Calibri"/>
            </a:endParaRPr>
          </a:p>
        </p:txBody>
      </p:sp>
      <p:sp>
        <p:nvSpPr>
          <p:cNvPr id="203" name="CustomShape 2"/>
          <p:cNvSpPr/>
          <p:nvPr/>
        </p:nvSpPr>
        <p:spPr>
          <a:xfrm>
            <a:off x="457200" y="1523880"/>
            <a:ext cx="7543440" cy="47844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Double Barrel</a:t>
            </a: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Begins with one email (the lure) that is innocuous and does not require any response from the victim.  It could be a simple introduction such as: </a:t>
            </a:r>
            <a:endParaRPr b="0" lang="en-US" sz="1800" spc="-1" strike="noStrike">
              <a:latin typeface="Arial"/>
            </a:endParaRPr>
          </a:p>
          <a:p>
            <a:pPr>
              <a:lnSpc>
                <a:spcPct val="100000"/>
              </a:lnSpc>
            </a:pPr>
            <a:r>
              <a:rPr b="0" lang="en-US" sz="1800" spc="-1" strike="noStrike">
                <a:solidFill>
                  <a:srgbClr val="000000"/>
                </a:solidFill>
                <a:latin typeface="Calibri"/>
                <a:ea typeface="Arial"/>
              </a:rPr>
              <a:t> </a:t>
            </a:r>
            <a:endParaRPr b="0" lang="en-US" sz="1800" spc="-1" strike="noStrike">
              <a:latin typeface="Arial"/>
            </a:endParaRPr>
          </a:p>
          <a:p>
            <a:pPr marL="914400">
              <a:lnSpc>
                <a:spcPct val="100000"/>
              </a:lnSpc>
            </a:pPr>
            <a:r>
              <a:rPr b="0" i="1" lang="en-US" sz="1800" spc="-1" strike="noStrike">
                <a:solidFill>
                  <a:srgbClr val="000000"/>
                </a:solidFill>
                <a:latin typeface="Calibri"/>
                <a:ea typeface="Arial"/>
              </a:rPr>
              <a:t>`Hi, we met at CES last week and had a great conversation!  I have a white paper I’d like to share with you based on what we talked about and will send it over shortly.’ </a:t>
            </a:r>
            <a:endParaRPr b="0" lang="en-US" sz="1800" spc="-1" strike="noStrike">
              <a:latin typeface="Arial"/>
            </a:endParaRPr>
          </a:p>
          <a:p>
            <a:pPr>
              <a:lnSpc>
                <a:spcPct val="100000"/>
              </a:lnSpc>
            </a:pPr>
            <a:r>
              <a:rPr b="0" i="1" lang="en-US" sz="1800" spc="-1" strike="noStrike">
                <a:solidFill>
                  <a:srgbClr val="000000"/>
                </a:solidFill>
                <a:latin typeface="Calibri"/>
                <a:ea typeface="Arial"/>
              </a:rPr>
              <a:t> </a:t>
            </a: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Later the mentioned white paper appears and the victim is now conditioned to receive and open it. </a:t>
            </a:r>
            <a:br/>
            <a:r>
              <a:rPr b="0" lang="en-US" sz="1800" spc="-1" strike="noStrike">
                <a:solidFill>
                  <a:srgbClr val="000000"/>
                </a:solidFill>
                <a:latin typeface="Calibri"/>
              </a:rPr>
              <a:t> </a:t>
            </a: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Delivery order can also be reversed. </a:t>
            </a:r>
            <a:br/>
            <a:r>
              <a:rPr b="0" lang="en-US" sz="1800" spc="-1" strike="noStrike">
                <a:solidFill>
                  <a:srgbClr val="000000"/>
                </a:solidFill>
                <a:latin typeface="Calibri"/>
              </a:rPr>
              <a:t> </a:t>
            </a: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 </a:t>
            </a:r>
            <a:r>
              <a:rPr b="0" lang="en-US" sz="1800" spc="-1" strike="noStrike">
                <a:solidFill>
                  <a:srgbClr val="000000"/>
                </a:solidFill>
                <a:latin typeface="Calibri"/>
                <a:ea typeface="Arial"/>
              </a:rPr>
              <a:t>The goal is to send the lure </a:t>
            </a:r>
            <a:r>
              <a:rPr b="1" i="1" lang="en-US" sz="1800" spc="-1" strike="noStrike">
                <a:solidFill>
                  <a:srgbClr val="000000"/>
                </a:solidFill>
                <a:latin typeface="Calibri"/>
                <a:ea typeface="Arial"/>
              </a:rPr>
              <a:t>before </a:t>
            </a:r>
            <a:r>
              <a:rPr b="0" lang="en-US" sz="1800" spc="-1" strike="noStrike">
                <a:solidFill>
                  <a:srgbClr val="000000"/>
                </a:solidFill>
                <a:latin typeface="Calibri"/>
                <a:ea typeface="Arial"/>
              </a:rPr>
              <a:t>the malicious email in order </a:t>
            </a:r>
            <a:r>
              <a:rPr b="1" lang="en-US" sz="1800" spc="-1" strike="noStrike">
                <a:solidFill>
                  <a:srgbClr val="000000"/>
                </a:solidFill>
                <a:latin typeface="Calibri"/>
                <a:ea typeface="Arial"/>
              </a:rPr>
              <a:t>to give the victim a sense of confidence</a:t>
            </a:r>
            <a:r>
              <a:rPr b="0" lang="en-US" sz="1800" spc="-1" strike="noStrike">
                <a:solidFill>
                  <a:srgbClr val="000000"/>
                </a:solidFill>
                <a:latin typeface="Calibri"/>
                <a:ea typeface="Arial"/>
              </a:rPr>
              <a:t> in the whole experience.  Social engineering is at the heart of </a:t>
            </a:r>
            <a:r>
              <a:rPr b="0" i="1" lang="en-US" sz="1800" spc="-1" strike="noStrike">
                <a:solidFill>
                  <a:srgbClr val="000000"/>
                </a:solidFill>
                <a:latin typeface="Calibri"/>
                <a:ea typeface="Arial"/>
              </a:rPr>
              <a:t>every </a:t>
            </a:r>
            <a:r>
              <a:rPr b="0" lang="en-US" sz="1800" spc="-1" strike="noStrike">
                <a:solidFill>
                  <a:srgbClr val="000000"/>
                </a:solidFill>
                <a:latin typeface="Calibri"/>
                <a:ea typeface="Arial"/>
              </a:rPr>
              <a:t>phishing attack.</a:t>
            </a:r>
            <a:endParaRPr b="0" lang="en-US" sz="1800" spc="-1" strike="noStrike">
              <a:latin typeface="Arial"/>
            </a:endParaRPr>
          </a:p>
          <a:p>
            <a:pPr>
              <a:lnSpc>
                <a:spcPct val="100000"/>
              </a:lnSpc>
            </a:pPr>
            <a:endParaRPr b="0" lang="en-US" sz="180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Why is Phishing So Successful?</a:t>
            </a:r>
            <a:endParaRPr b="0" lang="en-US" sz="4000" spc="-1" strike="noStrike">
              <a:solidFill>
                <a:srgbClr val="000000"/>
              </a:solidFill>
              <a:latin typeface="Calibri"/>
            </a:endParaRPr>
          </a:p>
        </p:txBody>
      </p:sp>
      <p:sp>
        <p:nvSpPr>
          <p:cNvPr id="205" name="CustomShape 2"/>
          <p:cNvSpPr/>
          <p:nvPr/>
        </p:nvSpPr>
        <p:spPr>
          <a:xfrm>
            <a:off x="457200" y="1523880"/>
            <a:ext cx="7543440" cy="30106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Calibri"/>
                <a:ea typeface="Arial"/>
              </a:rPr>
              <a:t>Phishing attacks often rely on a combination of tactics that are known to influence human decision-making, such as:</a:t>
            </a:r>
            <a:endParaRPr b="0" lang="en-US" sz="1600" spc="-1" strike="noStrike">
              <a:latin typeface="Arial"/>
            </a:endParaRPr>
          </a:p>
          <a:p>
            <a:pPr>
              <a:lnSpc>
                <a:spcPct val="100000"/>
              </a:lnSpc>
            </a:pPr>
            <a:endParaRPr b="0" lang="en-US" sz="1600" spc="-1" strike="noStrike">
              <a:latin typeface="Arial"/>
            </a:endParaRPr>
          </a:p>
          <a:p>
            <a:pPr>
              <a:lnSpc>
                <a:spcPct val="100000"/>
              </a:lnSpc>
            </a:pPr>
            <a:r>
              <a:rPr b="1" lang="en-US" sz="1600" spc="-1" strike="noStrike">
                <a:solidFill>
                  <a:srgbClr val="000000"/>
                </a:solidFill>
                <a:latin typeface="Calibri"/>
                <a:ea typeface="Arial"/>
              </a:rPr>
              <a:t>Authority</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People tend to comply with requests from authority figures. </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Claim to be from a trusted source by using a corporate logo or name as the sender</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Attempt to create legitimacy and credibility.</a:t>
            </a:r>
            <a:endParaRPr b="0" lang="en-US" sz="1600" spc="-1" strike="noStrike">
              <a:latin typeface="Arial"/>
            </a:endParaRPr>
          </a:p>
          <a:p>
            <a:pPr>
              <a:lnSpc>
                <a:spcPct val="100000"/>
              </a:lnSpc>
            </a:pPr>
            <a:endParaRPr b="0" lang="en-US" sz="1600" spc="-1" strike="noStrike">
              <a:latin typeface="Arial"/>
            </a:endParaRPr>
          </a:p>
          <a:p>
            <a:pPr>
              <a:lnSpc>
                <a:spcPct val="100000"/>
              </a:lnSpc>
            </a:pPr>
            <a:r>
              <a:rPr b="1" lang="en-US" sz="1600" spc="-1" strike="noStrike">
                <a:solidFill>
                  <a:srgbClr val="000000"/>
                </a:solidFill>
                <a:latin typeface="Calibri"/>
                <a:ea typeface="Arial"/>
              </a:rPr>
              <a:t>Time Pressure</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Phishing frauds may request a rapid response to pressure users to act quickly, and decrease the time users have to uncover the fraud.</a:t>
            </a:r>
            <a:endParaRPr b="0" lang="en-US" sz="1600" spc="-1" strike="noStrike">
              <a:latin typeface="Arial"/>
            </a:endParaRPr>
          </a:p>
          <a:p>
            <a:pPr>
              <a:lnSpc>
                <a:spcPct val="100000"/>
              </a:lnSpc>
            </a:pPr>
            <a:endParaRPr b="0" lang="en-US" sz="1600" spc="-1" strike="noStrike">
              <a:latin typeface="Arial"/>
            </a:endParaRPr>
          </a:p>
        </p:txBody>
      </p:sp>
      <p:pic>
        <p:nvPicPr>
          <p:cNvPr id="206" name="Picture 5" descr=""/>
          <p:cNvPicPr/>
          <p:nvPr/>
        </p:nvPicPr>
        <p:blipFill>
          <a:blip r:embed="rId1"/>
          <a:stretch/>
        </p:blipFill>
        <p:spPr>
          <a:xfrm>
            <a:off x="6400800" y="4771080"/>
            <a:ext cx="2675160" cy="15044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Why is Phishing So Successful?</a:t>
            </a:r>
            <a:endParaRPr b="0" lang="en-US" sz="4000" spc="-1" strike="noStrike">
              <a:solidFill>
                <a:srgbClr val="000000"/>
              </a:solidFill>
              <a:latin typeface="Calibri"/>
            </a:endParaRPr>
          </a:p>
        </p:txBody>
      </p:sp>
      <p:sp>
        <p:nvSpPr>
          <p:cNvPr id="208" name="CustomShape 2"/>
          <p:cNvSpPr/>
          <p:nvPr/>
        </p:nvSpPr>
        <p:spPr>
          <a:xfrm>
            <a:off x="457200" y="1523880"/>
            <a:ext cx="7543440" cy="4394880"/>
          </a:xfrm>
          <a:prstGeom prst="rect">
            <a:avLst/>
          </a:prstGeom>
          <a:noFill/>
          <a:ln>
            <a:noFill/>
          </a:ln>
        </p:spPr>
        <p:style>
          <a:lnRef idx="0"/>
          <a:fillRef idx="0"/>
          <a:effectRef idx="0"/>
          <a:fontRef idx="minor"/>
        </p:style>
        <p:txBody>
          <a:bodyPr lIns="90000" rIns="90000" tIns="45000" bIns="45000"/>
          <a:p>
            <a:pPr>
              <a:lnSpc>
                <a:spcPct val="100000"/>
              </a:lnSpc>
            </a:pPr>
            <a:r>
              <a:rPr b="1" lang="en-US" sz="1600" spc="-1" strike="noStrike">
                <a:solidFill>
                  <a:srgbClr val="000000"/>
                </a:solidFill>
                <a:latin typeface="Calibri"/>
                <a:ea typeface="Arial"/>
              </a:rPr>
              <a:t>Tone</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Formal tone with a combination of persuasive and polite statements to influence user decision making. (e.g., Dear, Thank you, Kind regards); trigger words (e.g., alert, warning, attention); and persuasion (e.g., upon verification, restrictions will be removed).</a:t>
            </a:r>
            <a:endParaRPr b="0" lang="en-US" sz="1600" spc="-1" strike="noStrike">
              <a:latin typeface="Arial"/>
            </a:endParaRPr>
          </a:p>
          <a:p>
            <a:pPr>
              <a:lnSpc>
                <a:spcPct val="100000"/>
              </a:lnSpc>
            </a:pPr>
            <a:endParaRPr b="0" lang="en-US" sz="1600" spc="-1" strike="noStrike">
              <a:latin typeface="Arial"/>
            </a:endParaRPr>
          </a:p>
          <a:p>
            <a:pPr>
              <a:lnSpc>
                <a:spcPct val="100000"/>
              </a:lnSpc>
            </a:pPr>
            <a:r>
              <a:rPr b="1" lang="en-US" sz="1600" spc="-1" strike="noStrike">
                <a:solidFill>
                  <a:srgbClr val="000000"/>
                </a:solidFill>
                <a:latin typeface="Calibri"/>
                <a:ea typeface="Arial"/>
              </a:rPr>
              <a:t>Salient Pieces of Information</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May include personalized messages or salient pieces of information (e.g., primary account contact) to persuade a user that the email is legitimate.</a:t>
            </a:r>
            <a:br/>
            <a:r>
              <a:rPr b="0" lang="en-US" sz="1600" spc="-1" strike="noStrike">
                <a:solidFill>
                  <a:srgbClr val="000000"/>
                </a:solidFill>
                <a:latin typeface="Calibri"/>
              </a:rPr>
              <a:t> </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Cybercriminals build a target profile based on public available information to increase the likelihood of a successful attack.</a:t>
            </a:r>
            <a:endParaRPr b="0" lang="en-US" sz="1600" spc="-1" strike="noStrike">
              <a:latin typeface="Arial"/>
            </a:endParaRPr>
          </a:p>
          <a:p>
            <a:pPr>
              <a:lnSpc>
                <a:spcPct val="100000"/>
              </a:lnSpc>
            </a:pPr>
            <a:endParaRPr b="0" lang="en-US" sz="1600" spc="-1" strike="noStrike">
              <a:latin typeface="Arial"/>
            </a:endParaRPr>
          </a:p>
          <a:p>
            <a:pPr>
              <a:lnSpc>
                <a:spcPct val="100000"/>
              </a:lnSpc>
            </a:pPr>
            <a:r>
              <a:rPr b="1" lang="en-US" sz="1600" spc="-1" strike="noStrike">
                <a:solidFill>
                  <a:srgbClr val="000000"/>
                </a:solidFill>
                <a:latin typeface="Calibri"/>
                <a:ea typeface="Arial"/>
              </a:rPr>
              <a:t>Fear</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May invoke fear by making threats (e.g., account restrictions) or </a:t>
            </a:r>
            <a:br/>
            <a:r>
              <a:rPr b="0" lang="en-US" sz="1600" spc="-1" strike="noStrike">
                <a:solidFill>
                  <a:srgbClr val="000000"/>
                </a:solidFill>
                <a:latin typeface="Calibri"/>
                <a:ea typeface="Arial"/>
              </a:rPr>
              <a:t>leveraging current events (e.g., natural disasters, health epidemics, </a:t>
            </a:r>
            <a:br/>
            <a:r>
              <a:rPr b="0" lang="en-US" sz="1600" spc="-1" strike="noStrike">
                <a:solidFill>
                  <a:srgbClr val="000000"/>
                </a:solidFill>
                <a:latin typeface="Calibri"/>
                <a:ea typeface="Arial"/>
              </a:rPr>
              <a:t>economic concerns, political elections, holidays, etc.).</a:t>
            </a:r>
            <a:endParaRPr b="0" lang="en-US" sz="1600" spc="-1" strike="noStrike">
              <a:latin typeface="Arial"/>
            </a:endParaRPr>
          </a:p>
          <a:p>
            <a:pPr>
              <a:lnSpc>
                <a:spcPct val="100000"/>
              </a:lnSpc>
            </a:pPr>
            <a:endParaRPr b="0" lang="en-US" sz="1600" spc="-1" strike="noStrike">
              <a:latin typeface="Arial"/>
            </a:endParaRPr>
          </a:p>
        </p:txBody>
      </p:sp>
      <p:pic>
        <p:nvPicPr>
          <p:cNvPr id="209" name="Picture 3" descr=""/>
          <p:cNvPicPr/>
          <p:nvPr/>
        </p:nvPicPr>
        <p:blipFill>
          <a:blip r:embed="rId1"/>
          <a:stretch/>
        </p:blipFill>
        <p:spPr>
          <a:xfrm>
            <a:off x="6400800" y="4771080"/>
            <a:ext cx="2675160" cy="150444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vs. Spear Phishing</a:t>
            </a:r>
            <a:endParaRPr b="0" lang="en-US" sz="4000" spc="-1" strike="noStrike">
              <a:solidFill>
                <a:srgbClr val="000000"/>
              </a:solidFill>
              <a:latin typeface="Calibri"/>
            </a:endParaRPr>
          </a:p>
        </p:txBody>
      </p:sp>
      <p:sp>
        <p:nvSpPr>
          <p:cNvPr id="211" name="CustomShape 2"/>
          <p:cNvSpPr/>
          <p:nvPr/>
        </p:nvSpPr>
        <p:spPr>
          <a:xfrm>
            <a:off x="457200" y="1523880"/>
            <a:ext cx="7543440" cy="40543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Both phishing and spear phishing share the goal of manipulating victims into exposing sensitive information. Spear phishing is more targeted and personalized in order to increase chances of fooling recipients. </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Attackers will gather publicly available information on targets.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Often use personal details to impersonate targets’ friends, relatives, coworkers or other trusted contacts.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Can leverage employment information, organizations that they belong to, hobbies, and other personal details.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Much of this information can be found on social media sites.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Often used as a first step in an Advanced Persistent Threat attack targeting a specific organization.</a:t>
            </a:r>
            <a:endParaRPr b="0" lang="en-US" sz="2000"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Media Break</a:t>
            </a:r>
            <a:endParaRPr b="0" lang="en-US" sz="4000" spc="-1" strike="noStrike">
              <a:solidFill>
                <a:srgbClr val="000000"/>
              </a:solidFill>
              <a:latin typeface="Calibri"/>
            </a:endParaRPr>
          </a:p>
        </p:txBody>
      </p:sp>
      <p:sp>
        <p:nvSpPr>
          <p:cNvPr id="213" name="CustomShape 2"/>
          <p:cNvSpPr/>
          <p:nvPr/>
        </p:nvSpPr>
        <p:spPr>
          <a:xfrm>
            <a:off x="457200" y="1523880"/>
            <a:ext cx="7543440" cy="22248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Review the following video. If remote users are attending, ensure they have completed viewing the content before moving 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ea typeface="Arial"/>
              </a:rPr>
              <a:t>Real Future – What happens when you dare a hacker to hack you</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u="sng">
                <a:solidFill>
                  <a:srgbClr val="759952"/>
                </a:solidFill>
                <a:uFillTx/>
                <a:latin typeface="Calibri"/>
                <a:ea typeface="Arial"/>
                <a:hlinkClick r:id="rId1"/>
              </a:rPr>
              <a:t>http</a:t>
            </a:r>
            <a:r>
              <a:rPr b="0" lang="en-US" sz="2000" spc="-1" strike="noStrike" u="sng">
                <a:solidFill>
                  <a:srgbClr val="759952"/>
                </a:solidFill>
                <a:uFillTx/>
                <a:latin typeface="Calibri"/>
                <a:ea typeface="Arial"/>
                <a:hlinkClick r:id="rId2"/>
              </a:rPr>
              <a:t>://</a:t>
            </a:r>
            <a:r>
              <a:rPr b="0" lang="en-US" sz="2000" spc="-1" strike="noStrike" u="sng">
                <a:solidFill>
                  <a:srgbClr val="759952"/>
                </a:solidFill>
                <a:uFillTx/>
                <a:latin typeface="Calibri"/>
                <a:ea typeface="Arial"/>
                <a:hlinkClick r:id="rId3"/>
              </a:rPr>
              <a:t>merlin.ml.local/landd/SitePages/Phishing-Real_Future.aspx</a:t>
            </a:r>
            <a:endParaRPr b="0" lang="en-US" sz="2000" spc="-1" strike="noStrike">
              <a:latin typeface="Arial"/>
            </a:endParaRPr>
          </a:p>
          <a:p>
            <a:pPr>
              <a:lnSpc>
                <a:spcPct val="100000"/>
              </a:lnSpc>
            </a:pPr>
            <a:endParaRPr b="0" lang="en-US" sz="2000" spc="-1" strike="noStrike">
              <a:latin typeface="Arial"/>
            </a:endParaRPr>
          </a:p>
        </p:txBody>
      </p:sp>
      <p:sp>
        <p:nvSpPr>
          <p:cNvPr id="214" name="CustomShape 3"/>
          <p:cNvSpPr/>
          <p:nvPr/>
        </p:nvSpPr>
        <p:spPr>
          <a:xfrm>
            <a:off x="63360" y="-136440"/>
            <a:ext cx="304560" cy="304560"/>
          </a:xfrm>
          <a:prstGeom prst="rect">
            <a:avLst/>
          </a:prstGeom>
          <a:noFill/>
          <a:ln>
            <a:noFill/>
          </a:ln>
        </p:spPr>
        <p:style>
          <a:lnRef idx="0"/>
          <a:fillRef idx="0"/>
          <a:effectRef idx="0"/>
          <a:fontRef idx="minor"/>
        </p:style>
      </p:sp>
      <p:pic>
        <p:nvPicPr>
          <p:cNvPr id="215" name="Picture 3" descr=""/>
          <p:cNvPicPr/>
          <p:nvPr/>
        </p:nvPicPr>
        <p:blipFill>
          <a:blip r:embed="rId4"/>
          <a:stretch/>
        </p:blipFill>
        <p:spPr>
          <a:xfrm>
            <a:off x="3661920" y="4075560"/>
            <a:ext cx="1820160" cy="192492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457200" y="251460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Human Behavior and Cybersecurity</a:t>
            </a:r>
            <a:endParaRPr b="0" lang="en-US" sz="4000" spc="-1" strike="noStrike">
              <a:solidFill>
                <a:srgbClr val="000000"/>
              </a:solidFill>
              <a:latin typeface="Calibri"/>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457200" y="76320"/>
            <a:ext cx="8229240" cy="1142640"/>
          </a:xfrm>
          <a:prstGeom prst="rect">
            <a:avLst/>
          </a:prstGeom>
          <a:noFill/>
          <a:ln>
            <a:noFill/>
          </a:ln>
        </p:spPr>
        <p:txBody>
          <a:bodyPr anchor="ctr"/>
          <a:p>
            <a:pPr>
              <a:lnSpc>
                <a:spcPct val="100000"/>
              </a:lnSpc>
            </a:pPr>
            <a:r>
              <a:rPr b="1" lang="en-US" sz="3600" spc="-1" strike="noStrike">
                <a:solidFill>
                  <a:srgbClr val="ffffff"/>
                </a:solidFill>
                <a:latin typeface="Candara"/>
                <a:ea typeface="Arial"/>
              </a:rPr>
              <a:t>Preventing Phishing Attacks Requires Behavioral Change</a:t>
            </a:r>
            <a:endParaRPr b="0" lang="en-US" sz="3600" spc="-1" strike="noStrike">
              <a:solidFill>
                <a:srgbClr val="000000"/>
              </a:solidFill>
              <a:latin typeface="Calibri"/>
            </a:endParaRPr>
          </a:p>
        </p:txBody>
      </p:sp>
      <p:sp>
        <p:nvSpPr>
          <p:cNvPr id="218" name="CustomShape 2"/>
          <p:cNvSpPr/>
          <p:nvPr/>
        </p:nvSpPr>
        <p:spPr>
          <a:xfrm>
            <a:off x="457200" y="1523880"/>
            <a:ext cx="7543440" cy="46641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Phishing relies on behavioral factors to influence users. How individuals </a:t>
            </a:r>
            <a:r>
              <a:rPr b="1" lang="en-US" sz="2000" spc="-1" strike="noStrike">
                <a:solidFill>
                  <a:srgbClr val="000000"/>
                </a:solidFill>
                <a:latin typeface="Calibri"/>
                <a:ea typeface="Arial"/>
              </a:rPr>
              <a:t>perceive</a:t>
            </a:r>
            <a:r>
              <a:rPr b="0" lang="en-US" sz="2000" spc="-1" strike="noStrike">
                <a:solidFill>
                  <a:srgbClr val="000000"/>
                </a:solidFill>
                <a:latin typeface="Calibri"/>
                <a:ea typeface="Arial"/>
              </a:rPr>
              <a:t> risk can explain why users exhibit poor security habits. For example:</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Users may be overconfident, believing that they will not be the target of a cyber-attack. (i.e., normalcy bias)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Users may believe that the issue is irrelevant to them because they have not been a victim or known a victim, leading them to delegate cybersecurity measures to others such as I.T. and Enterprise Security.</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Work habits may contribute to vulnerabilities such as multi-tasking or “reflexive” application usage.</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Users must incorporate behavior changes into their regular online activities to prevent successful phishing attacks.</a:t>
            </a:r>
            <a:endParaRPr b="0" lang="en-US" sz="2000" spc="-1" strike="noStrike">
              <a:latin typeface="Arial"/>
            </a:endParaRPr>
          </a:p>
          <a:p>
            <a:pPr>
              <a:lnSpc>
                <a:spcPct val="100000"/>
              </a:lnSpc>
            </a:pPr>
            <a:endParaRPr b="0" lang="en-US" sz="200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Course Agenda</a:t>
            </a:r>
            <a:endParaRPr b="0" lang="en-US" sz="4000" spc="-1" strike="noStrike">
              <a:solidFill>
                <a:srgbClr val="000000"/>
              </a:solidFill>
              <a:latin typeface="Calibri"/>
            </a:endParaRPr>
          </a:p>
        </p:txBody>
      </p:sp>
      <p:pic>
        <p:nvPicPr>
          <p:cNvPr id="174" name="Picture 3" descr=""/>
          <p:cNvPicPr/>
          <p:nvPr/>
        </p:nvPicPr>
        <p:blipFill>
          <a:blip r:embed="rId1"/>
          <a:stretch/>
        </p:blipFill>
        <p:spPr>
          <a:xfrm>
            <a:off x="6718680" y="3048120"/>
            <a:ext cx="2382480" cy="3286800"/>
          </a:xfrm>
          <a:prstGeom prst="rect">
            <a:avLst/>
          </a:prstGeom>
          <a:ln>
            <a:noFill/>
          </a:ln>
        </p:spPr>
      </p:pic>
      <p:sp>
        <p:nvSpPr>
          <p:cNvPr id="175" name="CustomShape 2"/>
          <p:cNvSpPr/>
          <p:nvPr/>
        </p:nvSpPr>
        <p:spPr>
          <a:xfrm>
            <a:off x="457200" y="1523880"/>
            <a:ext cx="7543440" cy="1678320"/>
          </a:xfrm>
          <a:prstGeom prst="rect">
            <a:avLst/>
          </a:prstGeom>
          <a:noFill/>
          <a:ln>
            <a:noFill/>
          </a:ln>
        </p:spPr>
        <p:style>
          <a:lnRef idx="0"/>
          <a:fillRef idx="0"/>
          <a:effectRef idx="0"/>
          <a:fontRef idx="minor"/>
        </p:style>
        <p:txBody>
          <a:bodyPr lIns="90000" rIns="90000" tIns="45000" bIns="45000"/>
          <a:p>
            <a:pPr marL="343080" indent="-342720">
              <a:lnSpc>
                <a:spcPct val="107000"/>
              </a:lnSpc>
              <a:spcAft>
                <a:spcPts val="799"/>
              </a:spcAft>
              <a:buClr>
                <a:srgbClr val="000000"/>
              </a:buClr>
              <a:buFont typeface="Symbol"/>
              <a:buChar char=""/>
            </a:pPr>
            <a:r>
              <a:rPr b="0" lang="en-US" sz="2000" spc="-1" strike="noStrike">
                <a:solidFill>
                  <a:srgbClr val="000000"/>
                </a:solidFill>
                <a:latin typeface="Calibri"/>
                <a:ea typeface="Calibri"/>
              </a:rPr>
              <a:t>Phishing overview and types of attacks</a:t>
            </a:r>
            <a:endParaRPr b="0" lang="en-US" sz="2000" spc="-1" strike="noStrike">
              <a:latin typeface="Arial"/>
            </a:endParaRPr>
          </a:p>
          <a:p>
            <a:pPr marL="343080" indent="-342720">
              <a:lnSpc>
                <a:spcPct val="107000"/>
              </a:lnSpc>
              <a:spcAft>
                <a:spcPts val="799"/>
              </a:spcAft>
              <a:buClr>
                <a:srgbClr val="000000"/>
              </a:buClr>
              <a:buFont typeface="Symbol"/>
              <a:buChar char=""/>
            </a:pPr>
            <a:r>
              <a:rPr b="0" lang="en-US" sz="2000" spc="-1" strike="noStrike">
                <a:solidFill>
                  <a:srgbClr val="000000"/>
                </a:solidFill>
                <a:latin typeface="Calibri"/>
                <a:ea typeface="Calibri"/>
              </a:rPr>
              <a:t>Identification of phishing emails</a:t>
            </a:r>
            <a:endParaRPr b="0" lang="en-US" sz="2000" spc="-1" strike="noStrike">
              <a:latin typeface="Arial"/>
            </a:endParaRPr>
          </a:p>
          <a:p>
            <a:pPr marL="343080" indent="-342720">
              <a:lnSpc>
                <a:spcPct val="107000"/>
              </a:lnSpc>
              <a:spcAft>
                <a:spcPts val="799"/>
              </a:spcAft>
              <a:buClr>
                <a:srgbClr val="000000"/>
              </a:buClr>
              <a:buFont typeface="Symbol"/>
              <a:buChar char=""/>
            </a:pPr>
            <a:r>
              <a:rPr b="0" lang="en-US" sz="2000" spc="-1" strike="noStrike">
                <a:solidFill>
                  <a:srgbClr val="000000"/>
                </a:solidFill>
                <a:latin typeface="Calibri"/>
                <a:ea typeface="Calibri"/>
              </a:rPr>
              <a:t>Consequences to falling prey to phishing</a:t>
            </a:r>
            <a:endParaRPr b="0" lang="en-US" sz="2000" spc="-1" strike="noStrike">
              <a:latin typeface="Arial"/>
            </a:endParaRPr>
          </a:p>
          <a:p>
            <a:pPr marL="343080" indent="-342720">
              <a:lnSpc>
                <a:spcPct val="107000"/>
              </a:lnSpc>
              <a:spcAft>
                <a:spcPts val="799"/>
              </a:spcAft>
              <a:buClr>
                <a:srgbClr val="000000"/>
              </a:buClr>
              <a:buFont typeface="Symbol"/>
              <a:buChar char=""/>
            </a:pPr>
            <a:r>
              <a:rPr b="0" lang="en-US" sz="2000" spc="-1" strike="noStrike">
                <a:solidFill>
                  <a:srgbClr val="000000"/>
                </a:solidFill>
                <a:latin typeface="Calibri"/>
                <a:ea typeface="Calibri"/>
              </a:rPr>
              <a:t>Human Behavior and Cyber Security</a:t>
            </a:r>
            <a:endParaRPr b="0" lang="en-US" sz="20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457200" y="76320"/>
            <a:ext cx="8229240" cy="1142640"/>
          </a:xfrm>
          <a:prstGeom prst="rect">
            <a:avLst/>
          </a:prstGeom>
          <a:noFill/>
          <a:ln>
            <a:noFill/>
          </a:ln>
        </p:spPr>
        <p:txBody>
          <a:bodyPr anchor="ctr"/>
          <a:p>
            <a:pPr>
              <a:lnSpc>
                <a:spcPct val="100000"/>
              </a:lnSpc>
            </a:pPr>
            <a:r>
              <a:rPr b="1" lang="en-US" sz="3600" spc="-1" strike="noStrike">
                <a:solidFill>
                  <a:srgbClr val="ffffff"/>
                </a:solidFill>
                <a:latin typeface="Candara"/>
                <a:ea typeface="Arial"/>
              </a:rPr>
              <a:t>Why Behavior Matters in Cybersecurity</a:t>
            </a:r>
            <a:endParaRPr b="0" lang="en-US" sz="3600" spc="-1" strike="noStrike">
              <a:solidFill>
                <a:srgbClr val="000000"/>
              </a:solidFill>
              <a:latin typeface="Calibri"/>
            </a:endParaRPr>
          </a:p>
        </p:txBody>
      </p:sp>
      <p:sp>
        <p:nvSpPr>
          <p:cNvPr id="220" name="CustomShape 2"/>
          <p:cNvSpPr/>
          <p:nvPr/>
        </p:nvSpPr>
        <p:spPr>
          <a:xfrm>
            <a:off x="457200" y="1523880"/>
            <a:ext cx="7543440" cy="31395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Phishing and social engineering techniques are used to defeat data and system security by exploiting weaknesses in decision-making and human behavior.</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r>
              <a:rPr b="0" i="1" lang="en-US" sz="2000" spc="-1" strike="noStrike">
                <a:solidFill>
                  <a:srgbClr val="000000"/>
                </a:solidFill>
                <a:latin typeface="Calibri"/>
                <a:ea typeface="Arial"/>
              </a:rPr>
              <a:t>Approximately 95% of cyber-attacks and events involve preventable human error and behavioral weaknesses.</a:t>
            </a:r>
            <a:endParaRPr b="0" lang="en-US" sz="2000" spc="-1" strike="noStrike">
              <a:latin typeface="Arial"/>
            </a:endParaRPr>
          </a:p>
          <a:p>
            <a:pPr algn="ctr">
              <a:lnSpc>
                <a:spcPct val="100000"/>
              </a:lnSpc>
            </a:pPr>
            <a:endParaRPr b="0" lang="en-US" sz="2000" spc="-1" strike="noStrike">
              <a:latin typeface="Arial"/>
            </a:endParaRPr>
          </a:p>
          <a:p>
            <a:pPr>
              <a:lnSpc>
                <a:spcPct val="100000"/>
              </a:lnSpc>
            </a:pPr>
            <a:r>
              <a:rPr b="0" lang="en-US" sz="2000" spc="-1" strike="noStrike">
                <a:solidFill>
                  <a:srgbClr val="000000"/>
                </a:solidFill>
                <a:latin typeface="Calibri"/>
                <a:ea typeface="Arial"/>
              </a:rPr>
              <a:t>This number suggests that Internet users are vulnerable, </a:t>
            </a:r>
            <a:r>
              <a:rPr b="1" lang="en-US" sz="2000" spc="-1" strike="noStrike">
                <a:solidFill>
                  <a:srgbClr val="000000"/>
                </a:solidFill>
                <a:latin typeface="Calibri"/>
                <a:ea typeface="Arial"/>
              </a:rPr>
              <a:t>independent of platforms and software</a:t>
            </a:r>
            <a:r>
              <a:rPr b="0" lang="en-US" sz="2000" spc="-1" strike="noStrike">
                <a:solidFill>
                  <a:srgbClr val="000000"/>
                </a:solidFill>
                <a:latin typeface="Calibri"/>
                <a:ea typeface="Arial"/>
              </a:rPr>
              <a:t>. Psychology plays an important role in why individuals engage in risky cybersecurity practices.</a:t>
            </a:r>
            <a:endParaRPr b="0" lang="en-US" sz="2000" spc="-1" strike="noStrike">
              <a:latin typeface="Arial"/>
            </a:endParaRPr>
          </a:p>
        </p:txBody>
      </p:sp>
      <p:sp>
        <p:nvSpPr>
          <p:cNvPr id="221" name="CustomShape 3"/>
          <p:cNvSpPr/>
          <p:nvPr/>
        </p:nvSpPr>
        <p:spPr>
          <a:xfrm>
            <a:off x="1943280" y="4998960"/>
            <a:ext cx="4571640" cy="658080"/>
          </a:xfrm>
          <a:prstGeom prst="rect">
            <a:avLst/>
          </a:prstGeom>
          <a:noFill/>
          <a:ln>
            <a:noFill/>
          </a:ln>
        </p:spPr>
        <p:style>
          <a:lnRef idx="0"/>
          <a:fillRef idx="0"/>
          <a:effectRef idx="0"/>
          <a:fontRef idx="minor"/>
        </p:style>
        <p:txBody>
          <a:bodyPr lIns="90000" rIns="90000" tIns="45000" bIns="45000"/>
          <a:p>
            <a:pPr algn="ctr">
              <a:lnSpc>
                <a:spcPct val="107000"/>
              </a:lnSpc>
              <a:spcBef>
                <a:spcPts val="1800"/>
              </a:spcBef>
              <a:spcAft>
                <a:spcPts val="1800"/>
              </a:spcAft>
            </a:pPr>
            <a:r>
              <a:rPr b="0" i="1" lang="en-US" sz="1800" spc="-1" strike="noStrike">
                <a:solidFill>
                  <a:srgbClr val="4a66ac"/>
                </a:solidFill>
                <a:latin typeface="Calibri"/>
                <a:ea typeface="Calibri"/>
              </a:rPr>
              <a:t>We must shift from Security </a:t>
            </a:r>
            <a:r>
              <a:rPr b="1" i="1" lang="en-US" sz="1800" spc="-1" strike="noStrike">
                <a:solidFill>
                  <a:srgbClr val="253356"/>
                </a:solidFill>
                <a:latin typeface="Calibri"/>
                <a:ea typeface="Calibri"/>
              </a:rPr>
              <a:t>Awareness</a:t>
            </a:r>
            <a:r>
              <a:rPr b="0" i="1" lang="en-US" sz="1800" spc="-1" strike="noStrike">
                <a:solidFill>
                  <a:srgbClr val="253356"/>
                </a:solidFill>
                <a:latin typeface="Calibri"/>
                <a:ea typeface="Calibri"/>
              </a:rPr>
              <a:t> </a:t>
            </a:r>
            <a:r>
              <a:rPr b="0" i="1" lang="en-US" sz="1800" spc="-1" strike="noStrike">
                <a:solidFill>
                  <a:srgbClr val="4a66ac"/>
                </a:solidFill>
                <a:latin typeface="Calibri"/>
                <a:ea typeface="Calibri"/>
              </a:rPr>
              <a:t>to Security </a:t>
            </a:r>
            <a:r>
              <a:rPr b="1" i="1" lang="en-US" sz="1800" spc="-1" strike="noStrike">
                <a:solidFill>
                  <a:srgbClr val="253356"/>
                </a:solidFill>
                <a:latin typeface="Calibri"/>
                <a:ea typeface="Calibri"/>
              </a:rPr>
              <a:t>Action</a:t>
            </a:r>
            <a:endParaRPr b="0" lang="en-US" sz="18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457200" y="76320"/>
            <a:ext cx="8229240" cy="1142640"/>
          </a:xfrm>
          <a:prstGeom prst="rect">
            <a:avLst/>
          </a:prstGeom>
          <a:noFill/>
          <a:ln>
            <a:noFill/>
          </a:ln>
        </p:spPr>
        <p:txBody>
          <a:bodyPr anchor="ctr"/>
          <a:p>
            <a:pPr>
              <a:lnSpc>
                <a:spcPct val="100000"/>
              </a:lnSpc>
            </a:pPr>
            <a:r>
              <a:rPr b="1" lang="en-US" sz="3600" spc="-1" strike="noStrike">
                <a:solidFill>
                  <a:srgbClr val="ffffff"/>
                </a:solidFill>
                <a:latin typeface="Candara"/>
                <a:ea typeface="Arial"/>
              </a:rPr>
              <a:t>Why Behavior Matters in Cybersecurity</a:t>
            </a:r>
            <a:endParaRPr b="0" lang="en-US" sz="3600" spc="-1" strike="noStrike">
              <a:solidFill>
                <a:srgbClr val="000000"/>
              </a:solidFill>
              <a:latin typeface="Calibri"/>
            </a:endParaRPr>
          </a:p>
        </p:txBody>
      </p:sp>
      <p:sp>
        <p:nvSpPr>
          <p:cNvPr id="223" name="CustomShape 2"/>
          <p:cNvSpPr/>
          <p:nvPr/>
        </p:nvSpPr>
        <p:spPr>
          <a:xfrm>
            <a:off x="457200" y="1523880"/>
            <a:ext cx="7543440" cy="22248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Arun Vishwanath, associate professor of communication at the University of Buffalo, has done social-psychological research on phishing and found </a:t>
            </a:r>
            <a:r>
              <a:rPr b="1" lang="en-US" sz="2000" spc="-1" strike="noStrike">
                <a:solidFill>
                  <a:srgbClr val="000000"/>
                </a:solidFill>
                <a:latin typeface="Calibri"/>
                <a:ea typeface="Arial"/>
              </a:rPr>
              <a:t>“ineffective cognitive processing”</a:t>
            </a:r>
            <a:r>
              <a:rPr b="0" lang="en-US" sz="2000" spc="-1" strike="noStrike">
                <a:solidFill>
                  <a:srgbClr val="000000"/>
                </a:solidFill>
                <a:latin typeface="Calibri"/>
                <a:ea typeface="Arial"/>
              </a:rPr>
              <a:t> to be the key reason victims fall for fake emails. </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a:lnSpc>
                <a:spcPct val="100000"/>
              </a:lnSpc>
            </a:pPr>
            <a:r>
              <a:rPr b="0" lang="en-US" sz="2000" spc="-1" strike="noStrike">
                <a:solidFill>
                  <a:srgbClr val="000000"/>
                </a:solidFill>
                <a:latin typeface="Calibri"/>
                <a:ea typeface="Arial"/>
              </a:rPr>
              <a:t>“</a:t>
            </a:r>
            <a:r>
              <a:rPr b="1" lang="en-US" sz="2000" spc="-1" strike="noStrike">
                <a:solidFill>
                  <a:srgbClr val="000000"/>
                </a:solidFill>
                <a:latin typeface="Calibri"/>
                <a:ea typeface="Arial"/>
              </a:rPr>
              <a:t>Even after training to detect deceptive emails, people tend to quickly sink into bad habits.”</a:t>
            </a:r>
            <a:r>
              <a:rPr b="0" lang="en-US" sz="2000" spc="-1" strike="noStrike">
                <a:solidFill>
                  <a:srgbClr val="000000"/>
                </a:solidFill>
                <a:latin typeface="Calibri"/>
                <a:ea typeface="Arial"/>
              </a:rPr>
              <a:t> he said.</a:t>
            </a:r>
            <a:endParaRPr b="0" lang="en-US" sz="2000" spc="-1" strike="noStrike">
              <a:latin typeface="Arial"/>
            </a:endParaRPr>
          </a:p>
        </p:txBody>
      </p:sp>
      <p:pic>
        <p:nvPicPr>
          <p:cNvPr id="224" name="Picture 2" descr=""/>
          <p:cNvPicPr/>
          <p:nvPr/>
        </p:nvPicPr>
        <p:blipFill>
          <a:blip r:embed="rId1"/>
          <a:stretch/>
        </p:blipFill>
        <p:spPr>
          <a:xfrm>
            <a:off x="3581280" y="3619440"/>
            <a:ext cx="5562360" cy="278100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457200" y="76320"/>
            <a:ext cx="8229240" cy="1142640"/>
          </a:xfrm>
          <a:prstGeom prst="rect">
            <a:avLst/>
          </a:prstGeom>
          <a:noFill/>
          <a:ln>
            <a:noFill/>
          </a:ln>
        </p:spPr>
        <p:txBody>
          <a:bodyPr anchor="ctr"/>
          <a:p>
            <a:pPr>
              <a:lnSpc>
                <a:spcPct val="100000"/>
              </a:lnSpc>
            </a:pPr>
            <a:r>
              <a:rPr b="1" lang="en-US" sz="3600" spc="-1" strike="noStrike">
                <a:solidFill>
                  <a:srgbClr val="ffffff"/>
                </a:solidFill>
                <a:latin typeface="Candara"/>
                <a:ea typeface="Arial"/>
              </a:rPr>
              <a:t>Why Behavior Matters in Cybersecurity</a:t>
            </a:r>
            <a:endParaRPr b="0" lang="en-US" sz="3600" spc="-1" strike="noStrike">
              <a:solidFill>
                <a:srgbClr val="000000"/>
              </a:solidFill>
              <a:latin typeface="Calibri"/>
            </a:endParaRPr>
          </a:p>
        </p:txBody>
      </p:sp>
      <p:sp>
        <p:nvSpPr>
          <p:cNvPr id="226" name="CustomShape 2"/>
          <p:cNvSpPr/>
          <p:nvPr/>
        </p:nvSpPr>
        <p:spPr>
          <a:xfrm>
            <a:off x="457200" y="1523880"/>
            <a:ext cx="7543440" cy="374940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Risk beliefs</a:t>
            </a:r>
            <a:r>
              <a:rPr b="0" lang="en-US" sz="2000" spc="-1" strike="noStrike">
                <a:solidFill>
                  <a:srgbClr val="000000"/>
                </a:solidFill>
                <a:latin typeface="Calibri"/>
                <a:ea typeface="Arial"/>
              </a:rPr>
              <a:t>, including misperceptions about device security, are another factor. </a:t>
            </a:r>
            <a:endParaRPr b="0" lang="en-US" sz="2000" spc="-1" strike="noStrike">
              <a:latin typeface="Arial"/>
            </a:endParaRPr>
          </a:p>
          <a:p>
            <a:pPr>
              <a:lnSpc>
                <a:spcPct val="100000"/>
              </a:lnSpc>
            </a:pPr>
            <a:endParaRPr b="0" lang="en-US" sz="2000" spc="-1" strike="noStrike">
              <a:latin typeface="Arial"/>
            </a:endParaRPr>
          </a:p>
          <a:p>
            <a:pPr marL="457200">
              <a:lnSpc>
                <a:spcPct val="100000"/>
              </a:lnSpc>
            </a:pPr>
            <a:r>
              <a:rPr b="0" i="1" lang="en-US" sz="2000" spc="-1" strike="noStrike">
                <a:solidFill>
                  <a:srgbClr val="000000"/>
                </a:solidFill>
                <a:latin typeface="Calibri"/>
                <a:ea typeface="Arial"/>
              </a:rPr>
              <a:t>“</a:t>
            </a:r>
            <a:r>
              <a:rPr b="0" i="1" lang="en-US" sz="2000" spc="-1" strike="noStrike">
                <a:solidFill>
                  <a:srgbClr val="000000"/>
                </a:solidFill>
                <a:latin typeface="Calibri"/>
                <a:ea typeface="Arial"/>
              </a:rPr>
              <a:t>We ask people, what do you think is safer, a PDF or a Word document?” Vishwanath said. “What do you think is safer, an iPhone or Android device? </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marL="457200">
              <a:lnSpc>
                <a:spcPct val="100000"/>
              </a:lnSpc>
            </a:pPr>
            <a:r>
              <a:rPr b="1" i="1" lang="en-US" sz="2000" spc="-1" strike="noStrike">
                <a:solidFill>
                  <a:srgbClr val="000000"/>
                </a:solidFill>
                <a:latin typeface="Calibri"/>
                <a:ea typeface="Arial"/>
              </a:rPr>
              <a:t>People have these beliefs about what is safe and what is not, and most of them have nothing to do with malware attacks</a:t>
            </a:r>
            <a:r>
              <a:rPr b="0" i="1" lang="en-US" sz="2000" spc="-1" strike="noStrike">
                <a:solidFill>
                  <a:srgbClr val="000000"/>
                </a:solidFill>
                <a:latin typeface="Calibri"/>
                <a:ea typeface="Arial"/>
              </a:rPr>
              <a:t>.” </a:t>
            </a:r>
            <a:endParaRPr b="0" lang="en-US" sz="2000" spc="-1" strike="noStrike">
              <a:latin typeface="Arial"/>
            </a:endParaRPr>
          </a:p>
          <a:p>
            <a:pPr>
              <a:lnSpc>
                <a:spcPct val="100000"/>
              </a:lnSpc>
            </a:pPr>
            <a:endParaRPr b="0" lang="en-US" sz="2000" spc="-1" strike="noStrike">
              <a:latin typeface="Arial"/>
            </a:endParaRPr>
          </a:p>
          <a:p>
            <a:pPr marL="457200">
              <a:lnSpc>
                <a:spcPct val="100000"/>
              </a:lnSpc>
            </a:pPr>
            <a:r>
              <a:rPr b="0" i="1" lang="en-US" sz="2000" spc="-1" strike="noStrike">
                <a:solidFill>
                  <a:srgbClr val="000000"/>
                </a:solidFill>
                <a:latin typeface="Calibri"/>
                <a:ea typeface="Arial"/>
              </a:rPr>
              <a:t>iPhone users, for instance, are more likely to click on malicious links than Android users, falsely believing they are safe.</a:t>
            </a:r>
            <a:endParaRPr b="0" lang="en-US" sz="2000" spc="-1" strike="noStrike">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457200" y="76320"/>
            <a:ext cx="8229240" cy="1142640"/>
          </a:xfrm>
          <a:prstGeom prst="rect">
            <a:avLst/>
          </a:prstGeom>
          <a:noFill/>
          <a:ln>
            <a:noFill/>
          </a:ln>
        </p:spPr>
        <p:txBody>
          <a:bodyPr anchor="ctr"/>
          <a:p>
            <a:pPr>
              <a:lnSpc>
                <a:spcPct val="100000"/>
              </a:lnSpc>
            </a:pPr>
            <a:r>
              <a:rPr b="1" lang="en-US" sz="3600" spc="-1" strike="noStrike">
                <a:solidFill>
                  <a:srgbClr val="ffffff"/>
                </a:solidFill>
                <a:latin typeface="Candara"/>
                <a:ea typeface="Arial"/>
              </a:rPr>
              <a:t>Why Behavior Matters in Cybersecurity</a:t>
            </a:r>
            <a:endParaRPr b="0" lang="en-US" sz="3600" spc="-1" strike="noStrike">
              <a:solidFill>
                <a:srgbClr val="000000"/>
              </a:solidFill>
              <a:latin typeface="Calibri"/>
            </a:endParaRPr>
          </a:p>
        </p:txBody>
      </p:sp>
      <p:sp>
        <p:nvSpPr>
          <p:cNvPr id="228" name="CustomShape 2"/>
          <p:cNvSpPr/>
          <p:nvPr/>
        </p:nvSpPr>
        <p:spPr>
          <a:xfrm>
            <a:off x="457200" y="1523880"/>
            <a:ext cx="7543440" cy="7002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What does the following graph say to you about </a:t>
            </a:r>
            <a:r>
              <a:rPr b="1" lang="en-US" sz="2000" spc="-1" strike="noStrike">
                <a:solidFill>
                  <a:srgbClr val="000000"/>
                </a:solidFill>
                <a:latin typeface="Calibri"/>
                <a:ea typeface="Arial"/>
              </a:rPr>
              <a:t>perceived risk </a:t>
            </a:r>
            <a:r>
              <a:rPr b="0" lang="en-US" sz="2000" spc="-1" strike="noStrike">
                <a:solidFill>
                  <a:srgbClr val="000000"/>
                </a:solidFill>
                <a:latin typeface="Calibri"/>
                <a:ea typeface="Arial"/>
              </a:rPr>
              <a:t>to the end user?</a:t>
            </a:r>
            <a:endParaRPr b="0" lang="en-US" sz="2000" spc="-1" strike="noStrike">
              <a:latin typeface="Arial"/>
            </a:endParaRPr>
          </a:p>
        </p:txBody>
      </p:sp>
      <p:pic>
        <p:nvPicPr>
          <p:cNvPr id="229" name="Picture 3" descr=""/>
          <p:cNvPicPr/>
          <p:nvPr/>
        </p:nvPicPr>
        <p:blipFill>
          <a:blip r:embed="rId1"/>
          <a:stretch/>
        </p:blipFill>
        <p:spPr>
          <a:xfrm>
            <a:off x="1104840" y="2449080"/>
            <a:ext cx="6248160" cy="3241080"/>
          </a:xfrm>
          <a:prstGeom prst="rect">
            <a:avLst/>
          </a:prstGeom>
          <a:ln>
            <a:noFill/>
          </a:ln>
        </p:spPr>
      </p:pic>
      <p:pic>
        <p:nvPicPr>
          <p:cNvPr id="230" name="Picture 5" descr=""/>
          <p:cNvPicPr/>
          <p:nvPr/>
        </p:nvPicPr>
        <p:blipFill>
          <a:blip r:embed="rId2"/>
          <a:stretch/>
        </p:blipFill>
        <p:spPr>
          <a:xfrm>
            <a:off x="7620120" y="4876920"/>
            <a:ext cx="1409760" cy="132876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Evaluating Risks</a:t>
            </a:r>
            <a:endParaRPr b="0" lang="en-US" sz="4000" spc="-1" strike="noStrike">
              <a:solidFill>
                <a:srgbClr val="000000"/>
              </a:solidFill>
              <a:latin typeface="Calibri"/>
            </a:endParaRPr>
          </a:p>
        </p:txBody>
      </p:sp>
      <p:sp>
        <p:nvSpPr>
          <p:cNvPr id="232" name="CustomShape 2"/>
          <p:cNvSpPr/>
          <p:nvPr/>
        </p:nvSpPr>
        <p:spPr>
          <a:xfrm>
            <a:off x="457200" y="1523880"/>
            <a:ext cx="7543440" cy="22248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When looking at your day-to-day work, what are the most hazardous activities and tools you encounter? It is true that there are countless ways that you can fall prey to malicious activities, but what are the most likely you will encounter?</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a:lnSpc>
                <a:spcPct val="100000"/>
              </a:lnSpc>
            </a:pPr>
            <a:r>
              <a:rPr b="0" lang="en-US" sz="2000" spc="-1" strike="noStrike">
                <a:solidFill>
                  <a:srgbClr val="000000"/>
                </a:solidFill>
                <a:latin typeface="Calibri"/>
                <a:ea typeface="Arial"/>
              </a:rPr>
              <a:t>If you were to choose two of the most “dangerous” tools or activities, what would they be, and why?</a:t>
            </a:r>
            <a:endParaRPr b="0" lang="en-US" sz="2000" spc="-1" strike="noStrike">
              <a:latin typeface="Arial"/>
            </a:endParaRPr>
          </a:p>
        </p:txBody>
      </p:sp>
      <p:pic>
        <p:nvPicPr>
          <p:cNvPr id="233" name="Picture 3" descr=""/>
          <p:cNvPicPr/>
          <p:nvPr/>
        </p:nvPicPr>
        <p:blipFill>
          <a:blip r:embed="rId1"/>
          <a:stretch/>
        </p:blipFill>
        <p:spPr>
          <a:xfrm>
            <a:off x="6934320" y="4191120"/>
            <a:ext cx="2046960" cy="204696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 Do We Fear?</a:t>
            </a:r>
            <a:endParaRPr b="0" lang="en-US" sz="4000" spc="-1" strike="noStrike">
              <a:solidFill>
                <a:srgbClr val="000000"/>
              </a:solidFill>
              <a:latin typeface="Calibri"/>
            </a:endParaRPr>
          </a:p>
        </p:txBody>
      </p:sp>
      <p:pic>
        <p:nvPicPr>
          <p:cNvPr id="235" name="Picture 3" descr=""/>
          <p:cNvPicPr/>
          <p:nvPr/>
        </p:nvPicPr>
        <p:blipFill>
          <a:blip r:embed="rId1"/>
          <a:stretch/>
        </p:blipFill>
        <p:spPr>
          <a:xfrm>
            <a:off x="6934320" y="4191120"/>
            <a:ext cx="2046960" cy="2046960"/>
          </a:xfrm>
          <a:prstGeom prst="rect">
            <a:avLst/>
          </a:prstGeom>
          <a:ln>
            <a:noFill/>
          </a:ln>
        </p:spPr>
      </p:pic>
      <p:sp>
        <p:nvSpPr>
          <p:cNvPr id="236" name="CustomShape 2"/>
          <p:cNvSpPr/>
          <p:nvPr/>
        </p:nvSpPr>
        <p:spPr>
          <a:xfrm>
            <a:off x="457200" y="1523880"/>
            <a:ext cx="8457840" cy="495756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Calibri"/>
                <a:ea typeface="Arial"/>
              </a:rPr>
              <a:t>They say fear is a motivator. So, how does the possibilities of being breached through a phishing attack stack up with other concerns that society, or we, have? When faced with the statistics, do we adequately understand how vulnerable we are?</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600" spc="-1" strike="noStrike">
                <a:solidFill>
                  <a:srgbClr val="000000"/>
                </a:solidFill>
                <a:latin typeface="Calibri"/>
                <a:ea typeface="Arial"/>
              </a:rPr>
              <a:t>Take the following situations and think about your own concerns. Do you feel more or less susceptible to these eventualities? Rate your level of concern (from 1 to 5, 5 being the greatest concern) against each entry and enter your guess on what the odds are of the event happening to you.</a:t>
            </a:r>
            <a:endParaRPr b="0" lang="en-US" sz="1600" spc="-1" strike="noStrike">
              <a:latin typeface="Arial"/>
            </a:endParaRPr>
          </a:p>
          <a:p>
            <a:pPr>
              <a:lnSpc>
                <a:spcPct val="100000"/>
              </a:lnSpc>
            </a:pP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Being the victim of a single phishing attack</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Being the victim of phishing in 2012</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Being the victim of a terrorist attack</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Dying due to accidental poisoning</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Dying in a car accident (annually)</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Child being born with extra fingers or toes</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Being murdered</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Dying as a pedestrian</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Having identity stolen</a:t>
            </a:r>
            <a:endParaRPr b="0" lang="en-US" sz="1600" spc="-1" strike="noStrike">
              <a:latin typeface="Arial"/>
            </a:endParaRPr>
          </a:p>
          <a:p>
            <a:pPr marL="343080" indent="-342720">
              <a:lnSpc>
                <a:spcPct val="100000"/>
              </a:lnSpc>
              <a:buClr>
                <a:srgbClr val="000000"/>
              </a:buClr>
              <a:buFont typeface="Arial"/>
              <a:buChar char="•"/>
            </a:pPr>
            <a:r>
              <a:rPr b="0" lang="en-US" sz="1600" spc="-1" strike="noStrike">
                <a:solidFill>
                  <a:srgbClr val="000000"/>
                </a:solidFill>
                <a:latin typeface="Calibri"/>
                <a:ea typeface="Arial"/>
              </a:rPr>
              <a:t>Dying from a lightning strike</a:t>
            </a:r>
            <a:endParaRPr b="0" lang="en-US" sz="1600" spc="-1" strike="noStrike">
              <a:latin typeface="Arial"/>
            </a:endParaRPr>
          </a:p>
          <a:p>
            <a:pPr>
              <a:lnSpc>
                <a:spcPct val="100000"/>
              </a:lnSpc>
            </a:pPr>
            <a:endParaRPr b="0" lang="en-US" sz="1600" spc="-1" strike="noStrike">
              <a:latin typeface="Arial"/>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 Do We Fear?</a:t>
            </a:r>
            <a:endParaRPr b="0" lang="en-US" sz="4000" spc="-1" strike="noStrike">
              <a:solidFill>
                <a:srgbClr val="000000"/>
              </a:solidFill>
              <a:latin typeface="Calibri"/>
            </a:endParaRPr>
          </a:p>
        </p:txBody>
      </p:sp>
      <p:graphicFrame>
        <p:nvGraphicFramePr>
          <p:cNvPr id="238" name="Table 2"/>
          <p:cNvGraphicFramePr/>
          <p:nvPr/>
        </p:nvGraphicFramePr>
        <p:xfrm>
          <a:off x="990720" y="1600200"/>
          <a:ext cx="6857640" cy="3775320"/>
        </p:xfrm>
        <a:graphic>
          <a:graphicData uri="http://schemas.openxmlformats.org/drawingml/2006/table">
            <a:tbl>
              <a:tblPr/>
              <a:tblGrid>
                <a:gridCol w="5016600"/>
                <a:gridCol w="1841040"/>
              </a:tblGrid>
              <a:tr h="291600">
                <a:tc gridSpan="2">
                  <a:txBody>
                    <a:bodyPr/>
                    <a:p>
                      <a:pPr algn="ctr">
                        <a:lnSpc>
                          <a:spcPct val="100000"/>
                        </a:lnSpc>
                      </a:pPr>
                      <a:r>
                        <a:rPr b="0" lang="en-US" sz="1400" spc="-1" strike="noStrike">
                          <a:solidFill>
                            <a:srgbClr val="005cab"/>
                          </a:solidFill>
                          <a:latin typeface="Arial"/>
                          <a:ea typeface="Arial"/>
                        </a:rPr>
                        <a:t>What are the odds?</a:t>
                      </a:r>
                      <a:endParaRPr b="0" lang="en-US" sz="1400" spc="-1" strike="noStrike">
                        <a:latin typeface="Arial"/>
                      </a:endParaRPr>
                    </a:p>
                  </a:txBody>
                  <a:tcPr marL="91440" marR="91440">
                    <a:lnL w="12240">
                      <a:solidFill>
                        <a:srgbClr val="7f97cd"/>
                      </a:solidFill>
                    </a:lnL>
                    <a:lnR w="12240">
                      <a:solidFill>
                        <a:srgbClr val="7f97cd"/>
                      </a:solidFill>
                    </a:lnR>
                    <a:lnT w="12240">
                      <a:solidFill>
                        <a:srgbClr val="7f97cd"/>
                      </a:solidFill>
                    </a:lnT>
                    <a:lnB w="25200">
                      <a:solidFill>
                        <a:srgbClr val="7f97cd"/>
                      </a:solidFill>
                    </a:lnB>
                    <a:noFill/>
                  </a:tcPr>
                </a:tc>
                <a:tc hMerge="1">
                  <a:tcPr>
                    <a:solidFill>
                      <a:srgbClr val="729fcf"/>
                    </a:solidFill>
                  </a:tcPr>
                </a:tc>
              </a:tr>
              <a:tr h="304920">
                <a:tc>
                  <a:txBody>
                    <a:bodyPr lIns="68400" rIns="68400" tIns="0" bIns="0" anchor="ctr"/>
                    <a:p>
                      <a:pPr algn="ctr">
                        <a:lnSpc>
                          <a:spcPct val="114000"/>
                        </a:lnSpc>
                      </a:pPr>
                      <a:r>
                        <a:rPr b="1" lang="en-US" sz="1400" spc="-1" strike="noStrike">
                          <a:solidFill>
                            <a:srgbClr val="ffffff"/>
                          </a:solidFill>
                          <a:latin typeface="Calibri"/>
                          <a:ea typeface="Calibri"/>
                        </a:rPr>
                        <a:t>Event</a:t>
                      </a:r>
                      <a:endParaRPr b="0" lang="en-US" sz="14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005cab"/>
                    </a:solidFill>
                  </a:tcPr>
                </a:tc>
                <a:tc>
                  <a:txBody>
                    <a:bodyPr lIns="68400" rIns="68400" tIns="0" bIns="0" anchor="ctr"/>
                    <a:p>
                      <a:pPr algn="ctr">
                        <a:lnSpc>
                          <a:spcPct val="114000"/>
                        </a:lnSpc>
                      </a:pPr>
                      <a:r>
                        <a:rPr b="1" lang="en-US" sz="1400" spc="-1" strike="noStrike">
                          <a:solidFill>
                            <a:srgbClr val="ffffff"/>
                          </a:solidFill>
                          <a:latin typeface="Calibri"/>
                          <a:ea typeface="Calibri"/>
                        </a:rPr>
                        <a:t>Estimated Odds</a:t>
                      </a:r>
                      <a:endParaRPr b="0" lang="en-US" sz="14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005cab"/>
                    </a:solidFill>
                  </a:tcPr>
                </a:tc>
              </a:tr>
              <a:tr h="318240">
                <a:tc>
                  <a:txBody>
                    <a:bodyPr lIns="68400" rIns="68400" tIns="0" bIns="0" anchor="ctr"/>
                    <a:p>
                      <a:pPr>
                        <a:lnSpc>
                          <a:spcPct val="114000"/>
                        </a:lnSpc>
                      </a:pPr>
                      <a:r>
                        <a:rPr b="0" lang="en-US" sz="1600" spc="-1" strike="noStrike">
                          <a:solidFill>
                            <a:srgbClr val="000000"/>
                          </a:solidFill>
                          <a:latin typeface="Calibri"/>
                          <a:ea typeface="Calibri"/>
                        </a:rPr>
                        <a:t>Being the victim of a </a:t>
                      </a:r>
                      <a:r>
                        <a:rPr b="0" i="1" lang="en-US" sz="1600" spc="-1" strike="noStrike" u="sng">
                          <a:solidFill>
                            <a:srgbClr val="000000"/>
                          </a:solidFill>
                          <a:uFillTx/>
                          <a:latin typeface="Calibri"/>
                          <a:ea typeface="Calibri"/>
                        </a:rPr>
                        <a:t>single</a:t>
                      </a:r>
                      <a:r>
                        <a:rPr b="0" lang="en-US" sz="1600" spc="-1" strike="noStrike">
                          <a:solidFill>
                            <a:srgbClr val="000000"/>
                          </a:solidFill>
                          <a:latin typeface="Calibri"/>
                          <a:ea typeface="Calibri"/>
                        </a:rPr>
                        <a:t> phishing attack</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c>
                  <a:txBody>
                    <a:bodyPr lIns="68400" rIns="68400" tIns="0" bIns="0" anchor="ctr"/>
                    <a:p>
                      <a:pPr algn="ctr">
                        <a:lnSpc>
                          <a:spcPct val="107000"/>
                        </a:lnSpc>
                      </a:pPr>
                      <a:r>
                        <a:rPr b="1" lang="en-US" sz="1200" spc="-1" strike="noStrike">
                          <a:solidFill>
                            <a:srgbClr val="000000"/>
                          </a:solidFill>
                          <a:latin typeface="Calibri"/>
                          <a:ea typeface="Calibri"/>
                        </a:rPr>
                        <a:t>1 : 177,304</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r>
              <a:tr h="318240">
                <a:tc>
                  <a:txBody>
                    <a:bodyPr lIns="68400" rIns="68400" tIns="0" bIns="0" anchor="ctr"/>
                    <a:p>
                      <a:pPr>
                        <a:lnSpc>
                          <a:spcPct val="114000"/>
                        </a:lnSpc>
                      </a:pPr>
                      <a:r>
                        <a:rPr b="0" lang="en-US" sz="1600" spc="-1" strike="noStrike">
                          <a:solidFill>
                            <a:srgbClr val="000000"/>
                          </a:solidFill>
                          <a:latin typeface="Calibri"/>
                          <a:ea typeface="Calibri"/>
                        </a:rPr>
                        <a:t>Being the victim of phishing</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c>
                  <a:txBody>
                    <a:bodyPr lIns="68400" rIns="68400" tIns="0" bIns="0" anchor="ctr"/>
                    <a:p>
                      <a:pPr algn="ctr">
                        <a:lnSpc>
                          <a:spcPct val="107000"/>
                        </a:lnSpc>
                      </a:pPr>
                      <a:r>
                        <a:rPr b="1" lang="en-US" sz="1200" spc="-1" strike="noStrike">
                          <a:solidFill>
                            <a:srgbClr val="000000"/>
                          </a:solidFill>
                          <a:latin typeface="Calibri"/>
                          <a:ea typeface="Calibri"/>
                        </a:rPr>
                        <a:t>1 : 6448</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r>
              <a:tr h="318240">
                <a:tc>
                  <a:txBody>
                    <a:bodyPr lIns="68400" rIns="68400" tIns="0" bIns="0" anchor="ctr"/>
                    <a:p>
                      <a:pPr>
                        <a:lnSpc>
                          <a:spcPct val="114000"/>
                        </a:lnSpc>
                      </a:pPr>
                      <a:r>
                        <a:rPr b="0" lang="en-US" sz="1600" spc="-1" strike="noStrike">
                          <a:solidFill>
                            <a:srgbClr val="000000"/>
                          </a:solidFill>
                          <a:latin typeface="Calibri"/>
                          <a:ea typeface="Calibri"/>
                        </a:rPr>
                        <a:t>Being the victim of a terrorist attack</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c>
                  <a:txBody>
                    <a:bodyPr lIns="68400" rIns="68400" tIns="0" bIns="0" anchor="ctr"/>
                    <a:p>
                      <a:pPr algn="ctr">
                        <a:lnSpc>
                          <a:spcPct val="107000"/>
                        </a:lnSpc>
                      </a:pPr>
                      <a:r>
                        <a:rPr b="1" lang="en-US" sz="1200" spc="-1" strike="noStrike">
                          <a:solidFill>
                            <a:srgbClr val="000000"/>
                          </a:solidFill>
                          <a:latin typeface="Calibri"/>
                          <a:ea typeface="Calibri"/>
                        </a:rPr>
                        <a:t>1 : 20,000,000</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r>
              <a:tr h="318240">
                <a:tc>
                  <a:txBody>
                    <a:bodyPr lIns="68400" rIns="68400" tIns="0" bIns="0" anchor="ctr"/>
                    <a:p>
                      <a:pPr>
                        <a:lnSpc>
                          <a:spcPct val="114000"/>
                        </a:lnSpc>
                      </a:pPr>
                      <a:r>
                        <a:rPr b="0" lang="en-US" sz="1600" spc="-1" strike="noStrike">
                          <a:solidFill>
                            <a:srgbClr val="000000"/>
                          </a:solidFill>
                          <a:latin typeface="Calibri"/>
                          <a:ea typeface="Calibri"/>
                        </a:rPr>
                        <a:t>Dying due to accidental poisoning</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c>
                  <a:txBody>
                    <a:bodyPr lIns="68400" rIns="68400" tIns="0" bIns="0" anchor="ctr"/>
                    <a:p>
                      <a:pPr algn="ctr">
                        <a:lnSpc>
                          <a:spcPct val="107000"/>
                        </a:lnSpc>
                      </a:pPr>
                      <a:r>
                        <a:rPr b="1" lang="en-US" sz="1200" spc="-1" strike="noStrike">
                          <a:solidFill>
                            <a:srgbClr val="000000"/>
                          </a:solidFill>
                          <a:latin typeface="Calibri"/>
                          <a:ea typeface="Calibri"/>
                        </a:rPr>
                        <a:t>1 : 119</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r>
              <a:tr h="318240">
                <a:tc>
                  <a:txBody>
                    <a:bodyPr lIns="68400" rIns="68400" tIns="0" bIns="0" anchor="ctr"/>
                    <a:p>
                      <a:pPr>
                        <a:lnSpc>
                          <a:spcPct val="114000"/>
                        </a:lnSpc>
                      </a:pPr>
                      <a:r>
                        <a:rPr b="0" lang="en-US" sz="1600" spc="-1" strike="noStrike">
                          <a:solidFill>
                            <a:srgbClr val="000000"/>
                          </a:solidFill>
                          <a:latin typeface="Calibri"/>
                          <a:ea typeface="Calibri"/>
                        </a:rPr>
                        <a:t>Dying in a car accident (annually)</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c>
                  <a:txBody>
                    <a:bodyPr lIns="68400" rIns="68400" tIns="0" bIns="0" anchor="ctr"/>
                    <a:p>
                      <a:pPr algn="ctr">
                        <a:lnSpc>
                          <a:spcPct val="107000"/>
                        </a:lnSpc>
                      </a:pPr>
                      <a:r>
                        <a:rPr b="1" lang="en-US" sz="1200" spc="-1" strike="noStrike">
                          <a:solidFill>
                            <a:srgbClr val="000000"/>
                          </a:solidFill>
                          <a:latin typeface="Calibri"/>
                          <a:ea typeface="Calibri"/>
                        </a:rPr>
                        <a:t>1 : 19,000</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r>
              <a:tr h="318240">
                <a:tc>
                  <a:txBody>
                    <a:bodyPr lIns="68400" rIns="68400" tIns="0" bIns="0" anchor="ctr"/>
                    <a:p>
                      <a:pPr>
                        <a:lnSpc>
                          <a:spcPct val="114000"/>
                        </a:lnSpc>
                      </a:pPr>
                      <a:r>
                        <a:rPr b="0" lang="en-US" sz="1600" spc="-1" strike="noStrike">
                          <a:solidFill>
                            <a:srgbClr val="000000"/>
                          </a:solidFill>
                          <a:latin typeface="Calibri"/>
                          <a:ea typeface="Calibri"/>
                        </a:rPr>
                        <a:t>Child being born with extra fingers or toes</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c>
                  <a:txBody>
                    <a:bodyPr lIns="68400" rIns="68400" tIns="0" bIns="0" anchor="ctr"/>
                    <a:p>
                      <a:pPr algn="ctr">
                        <a:lnSpc>
                          <a:spcPct val="107000"/>
                        </a:lnSpc>
                      </a:pPr>
                      <a:r>
                        <a:rPr b="1" lang="en-US" sz="1200" spc="-1" strike="noStrike">
                          <a:solidFill>
                            <a:srgbClr val="000000"/>
                          </a:solidFill>
                          <a:latin typeface="Calibri"/>
                          <a:ea typeface="Calibri"/>
                        </a:rPr>
                        <a:t>1 : 500</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r>
              <a:tr h="318240">
                <a:tc>
                  <a:txBody>
                    <a:bodyPr lIns="68400" rIns="68400" tIns="0" bIns="0" anchor="ctr"/>
                    <a:p>
                      <a:pPr>
                        <a:lnSpc>
                          <a:spcPct val="114000"/>
                        </a:lnSpc>
                      </a:pPr>
                      <a:r>
                        <a:rPr b="0" lang="en-US" sz="1600" spc="-1" strike="noStrike">
                          <a:solidFill>
                            <a:srgbClr val="000000"/>
                          </a:solidFill>
                          <a:latin typeface="Calibri"/>
                          <a:ea typeface="Calibri"/>
                        </a:rPr>
                        <a:t>Being murdered</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c>
                  <a:txBody>
                    <a:bodyPr lIns="68400" rIns="68400" tIns="0" bIns="0" anchor="ctr"/>
                    <a:p>
                      <a:pPr algn="ctr">
                        <a:lnSpc>
                          <a:spcPct val="107000"/>
                        </a:lnSpc>
                      </a:pPr>
                      <a:r>
                        <a:rPr b="1" lang="en-US" sz="1200" spc="-1" strike="noStrike">
                          <a:solidFill>
                            <a:srgbClr val="000000"/>
                          </a:solidFill>
                          <a:latin typeface="Calibri"/>
                          <a:ea typeface="Calibri"/>
                        </a:rPr>
                        <a:t>1 : 18,690</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r>
              <a:tr h="318240">
                <a:tc>
                  <a:txBody>
                    <a:bodyPr lIns="68400" rIns="68400" tIns="0" bIns="0" anchor="ctr"/>
                    <a:p>
                      <a:pPr>
                        <a:lnSpc>
                          <a:spcPct val="114000"/>
                        </a:lnSpc>
                      </a:pPr>
                      <a:r>
                        <a:rPr b="0" lang="en-US" sz="1600" spc="-1" strike="noStrike">
                          <a:solidFill>
                            <a:srgbClr val="000000"/>
                          </a:solidFill>
                          <a:latin typeface="Calibri"/>
                          <a:ea typeface="Calibri"/>
                        </a:rPr>
                        <a:t>Dying as a pedestrian</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c>
                  <a:txBody>
                    <a:bodyPr lIns="68400" rIns="68400" tIns="0" bIns="0" anchor="ctr"/>
                    <a:p>
                      <a:pPr algn="ctr">
                        <a:lnSpc>
                          <a:spcPct val="107000"/>
                        </a:lnSpc>
                      </a:pPr>
                      <a:r>
                        <a:rPr b="1" lang="en-US" sz="1200" spc="-1" strike="noStrike">
                          <a:solidFill>
                            <a:srgbClr val="000000"/>
                          </a:solidFill>
                          <a:latin typeface="Calibri"/>
                          <a:ea typeface="Calibri"/>
                        </a:rPr>
                        <a:t>1 : 701</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r>
              <a:tr h="318240">
                <a:tc>
                  <a:txBody>
                    <a:bodyPr lIns="68400" rIns="68400" tIns="0" bIns="0" anchor="ctr"/>
                    <a:p>
                      <a:pPr>
                        <a:lnSpc>
                          <a:spcPct val="114000"/>
                        </a:lnSpc>
                      </a:pPr>
                      <a:r>
                        <a:rPr b="0" lang="en-US" sz="1600" spc="-1" strike="noStrike">
                          <a:solidFill>
                            <a:srgbClr val="000000"/>
                          </a:solidFill>
                          <a:latin typeface="Calibri"/>
                          <a:ea typeface="Calibri"/>
                        </a:rPr>
                        <a:t>Having identity stolen</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c>
                  <a:txBody>
                    <a:bodyPr lIns="68400" rIns="68400" tIns="0" bIns="0" anchor="ctr"/>
                    <a:p>
                      <a:pPr algn="ctr">
                        <a:lnSpc>
                          <a:spcPct val="107000"/>
                        </a:lnSpc>
                      </a:pPr>
                      <a:r>
                        <a:rPr b="1" lang="en-US" sz="1200" spc="-1" strike="noStrike">
                          <a:solidFill>
                            <a:srgbClr val="000000"/>
                          </a:solidFill>
                          <a:latin typeface="Calibri"/>
                          <a:ea typeface="Calibri"/>
                        </a:rPr>
                        <a:t>1 : 18.2</a:t>
                      </a:r>
                      <a:endParaRPr b="0" lang="en-US" sz="12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noFill/>
                  </a:tcPr>
                </a:tc>
              </a:tr>
              <a:tr h="314640">
                <a:tc>
                  <a:txBody>
                    <a:bodyPr lIns="68400" rIns="68400" tIns="0" bIns="0" anchor="ctr"/>
                    <a:p>
                      <a:pPr>
                        <a:lnSpc>
                          <a:spcPct val="114000"/>
                        </a:lnSpc>
                      </a:pPr>
                      <a:r>
                        <a:rPr b="0" lang="en-US" sz="1600" spc="-1" strike="noStrike">
                          <a:solidFill>
                            <a:srgbClr val="000000"/>
                          </a:solidFill>
                          <a:latin typeface="Calibri"/>
                          <a:ea typeface="Calibri"/>
                        </a:rPr>
                        <a:t>Dying from a lightning strike</a:t>
                      </a:r>
                      <a:endParaRPr b="0" lang="en-US" sz="16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c>
                  <a:txBody>
                    <a:bodyPr lIns="68400" rIns="68400" tIns="0" bIns="0" anchor="ctr"/>
                    <a:p>
                      <a:pPr algn="ctr">
                        <a:lnSpc>
                          <a:spcPct val="107000"/>
                        </a:lnSpc>
                      </a:pPr>
                      <a:r>
                        <a:rPr b="1" lang="en-US" sz="1200" spc="-1" strike="noStrike">
                          <a:solidFill>
                            <a:srgbClr val="000000"/>
                          </a:solidFill>
                          <a:latin typeface="Calibri"/>
                          <a:ea typeface="Calibri"/>
                        </a:rPr>
                        <a:t>1 : 134,906</a:t>
                      </a:r>
                      <a:r>
                        <a:rPr b="1" lang="en-US" sz="900" spc="-1" strike="noStrike">
                          <a:solidFill>
                            <a:srgbClr val="000000"/>
                          </a:solidFill>
                          <a:latin typeface="Calibri"/>
                          <a:ea typeface="Calibri"/>
                        </a:rPr>
                        <a:t> </a:t>
                      </a:r>
                      <a:endParaRPr b="0" lang="en-US" sz="900" spc="-1" strike="noStrike">
                        <a:latin typeface="Arial"/>
                      </a:endParaRPr>
                    </a:p>
                  </a:txBody>
                  <a:tcPr marL="68400" marR="68400">
                    <a:lnL w="12240">
                      <a:solidFill>
                        <a:srgbClr val="7f97cd"/>
                      </a:solidFill>
                    </a:lnL>
                    <a:lnR w="12240">
                      <a:solidFill>
                        <a:srgbClr val="7f97cd"/>
                      </a:solidFill>
                    </a:lnR>
                    <a:lnT w="12240">
                      <a:solidFill>
                        <a:srgbClr val="7f97cd"/>
                      </a:solidFill>
                    </a:lnT>
                    <a:lnB w="12240">
                      <a:solidFill>
                        <a:srgbClr val="7f97cd"/>
                      </a:solidFill>
                    </a:lnB>
                    <a:solidFill>
                      <a:srgbClr val="7f97cd">
                        <a:alpha val="20000"/>
                      </a:srgbClr>
                    </a:solidFill>
                  </a:tcPr>
                </a:tc>
              </a:tr>
            </a:tbl>
          </a:graphicData>
        </a:graphic>
      </p:graphicFrame>
      <p:pic>
        <p:nvPicPr>
          <p:cNvPr id="239" name="Picture 4" descr=""/>
          <p:cNvPicPr/>
          <p:nvPr/>
        </p:nvPicPr>
        <p:blipFill>
          <a:blip r:embed="rId1"/>
          <a:stretch/>
        </p:blipFill>
        <p:spPr>
          <a:xfrm>
            <a:off x="8001000" y="5257800"/>
            <a:ext cx="1053360" cy="102564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57200" y="251460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Prevention Tips</a:t>
            </a:r>
            <a:endParaRPr b="0" lang="en-US" sz="4000" spc="-1" strike="noStrike">
              <a:solidFill>
                <a:srgbClr val="000000"/>
              </a:solidFill>
              <a:latin typeface="Calibri"/>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Prevention Tips</a:t>
            </a:r>
            <a:endParaRPr b="0" lang="en-US" sz="4000" spc="-1" strike="noStrike">
              <a:solidFill>
                <a:srgbClr val="000000"/>
              </a:solidFill>
              <a:latin typeface="Calibri"/>
            </a:endParaRPr>
          </a:p>
        </p:txBody>
      </p:sp>
      <p:sp>
        <p:nvSpPr>
          <p:cNvPr id="242" name="CustomShape 2"/>
          <p:cNvSpPr/>
          <p:nvPr/>
        </p:nvSpPr>
        <p:spPr>
          <a:xfrm>
            <a:off x="457200" y="1523880"/>
            <a:ext cx="7543440" cy="374940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Check the Sender</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Are the name and the email address the same? (e.g., the “from” address text says the institution’s name but the email address does not.)</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email address have the same domain name as the company’s website? Look out for variations in spelling and domain (.com, .net).</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Unsure? Contact the sender or company directly using information on your account statement or found online. Do not use the email address, phone, or website included in the message.</a:t>
            </a:r>
            <a:endParaRPr b="0" lang="en-US" sz="2000" spc="-1" strike="noStrike">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Prevention Tips</a:t>
            </a:r>
            <a:endParaRPr b="0" lang="en-US" sz="4000" spc="-1" strike="noStrike">
              <a:solidFill>
                <a:srgbClr val="000000"/>
              </a:solidFill>
              <a:latin typeface="Calibri"/>
            </a:endParaRPr>
          </a:p>
        </p:txBody>
      </p:sp>
      <p:sp>
        <p:nvSpPr>
          <p:cNvPr id="244" name="CustomShape 2"/>
          <p:cNvSpPr/>
          <p:nvPr/>
        </p:nvSpPr>
        <p:spPr>
          <a:xfrm>
            <a:off x="457200" y="1523880"/>
            <a:ext cx="7543440" cy="252972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Identify the Recipient of the Email</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salutation include your name?</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If it includes salient pieces of information, are those accurate? (e.g., are you the primary contact on the account?)</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your name appear in the “To:” address line or are there variations in the CC: line?</a:t>
            </a:r>
            <a:endParaRPr b="0" lang="en-US" sz="2000" spc="-1" strike="noStrike">
              <a:latin typeface="Arial"/>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Objectives</a:t>
            </a:r>
            <a:endParaRPr b="0" lang="en-US" sz="4000" spc="-1" strike="noStrike">
              <a:solidFill>
                <a:srgbClr val="000000"/>
              </a:solidFill>
              <a:latin typeface="Calibri"/>
            </a:endParaRPr>
          </a:p>
        </p:txBody>
      </p:sp>
      <p:sp>
        <p:nvSpPr>
          <p:cNvPr id="177" name="CustomShape 2"/>
          <p:cNvSpPr/>
          <p:nvPr/>
        </p:nvSpPr>
        <p:spPr>
          <a:xfrm>
            <a:off x="457200" y="1523880"/>
            <a:ext cx="7543440" cy="19198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After completing this course, you will:</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Understand the types of phishing attacks and how to identify them.</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Understand how personal work habits contribute to secure behaviors.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Understand the consequences of falling victim to phishing attacks.</a:t>
            </a:r>
            <a:endParaRPr b="0" lang="en-US" sz="2000" spc="-1" strike="noStrike">
              <a:latin typeface="Arial"/>
            </a:endParaRPr>
          </a:p>
        </p:txBody>
      </p:sp>
      <p:pic>
        <p:nvPicPr>
          <p:cNvPr id="178" name="Picture 2" descr=""/>
          <p:cNvPicPr/>
          <p:nvPr/>
        </p:nvPicPr>
        <p:blipFill>
          <a:blip r:embed="rId1"/>
          <a:stretch/>
        </p:blipFill>
        <p:spPr>
          <a:xfrm>
            <a:off x="457200" y="3581280"/>
            <a:ext cx="2533320" cy="26953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Prevention Tips</a:t>
            </a:r>
            <a:endParaRPr b="0" lang="en-US" sz="4000" spc="-1" strike="noStrike">
              <a:solidFill>
                <a:srgbClr val="000000"/>
              </a:solidFill>
              <a:latin typeface="Calibri"/>
            </a:endParaRPr>
          </a:p>
        </p:txBody>
      </p:sp>
      <p:sp>
        <p:nvSpPr>
          <p:cNvPr id="246" name="CustomShape 2"/>
          <p:cNvSpPr/>
          <p:nvPr/>
        </p:nvSpPr>
        <p:spPr>
          <a:xfrm>
            <a:off x="457200" y="1523880"/>
            <a:ext cx="7543440" cy="374940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Carefully Read the Message</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message contain errors such as typos and poor grammar?</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message contain threats or invoke fear?</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message request an urgent action?</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message ask you to log into a site or application?</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Does the message imply you must provide information the site should already have expecting you to confirm or change it?</a:t>
            </a:r>
            <a:endParaRPr b="0" lang="en-US" sz="2000" spc="-1" strike="noStrike">
              <a:latin typeface="Arial"/>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Prevention Tips</a:t>
            </a:r>
            <a:endParaRPr b="0" lang="en-US" sz="4000" spc="-1" strike="noStrike">
              <a:solidFill>
                <a:srgbClr val="000000"/>
              </a:solidFill>
              <a:latin typeface="Calibri"/>
            </a:endParaRPr>
          </a:p>
        </p:txBody>
      </p:sp>
      <p:sp>
        <p:nvSpPr>
          <p:cNvPr id="248" name="CustomShape 2"/>
          <p:cNvSpPr/>
          <p:nvPr/>
        </p:nvSpPr>
        <p:spPr>
          <a:xfrm>
            <a:off x="457200" y="1523880"/>
            <a:ext cx="7543440" cy="47538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Know Where the Links Will Take You</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Check the URL before clicking any link </a:t>
            </a:r>
            <a:br/>
            <a:r>
              <a:rPr b="0" lang="en-US" sz="1800" spc="-1" strike="noStrike">
                <a:solidFill>
                  <a:srgbClr val="000000"/>
                </a:solidFill>
                <a:latin typeface="Calibri"/>
                <a:ea typeface="Arial"/>
              </a:rPr>
              <a:t>(Hover over the hyperlink with the mouse pointer. In mobile applications, hold down on the link (anchor) to see the real target URL before visiting it.)</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Do the hyperlinked text and the URL match?</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Is the domain in the URL the same as the company’s website?</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Look out for variations in spelling and domain (.com, .net).</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Look for similar looking text attempting to dupe you into trusting them (i.e. www.</a:t>
            </a:r>
            <a:r>
              <a:rPr b="1" lang="en-US" sz="1800" spc="-1" strike="noStrike">
                <a:solidFill>
                  <a:srgbClr val="ff0000"/>
                </a:solidFill>
                <a:latin typeface="Calibri"/>
                <a:ea typeface="Arial"/>
              </a:rPr>
              <a:t>rn</a:t>
            </a:r>
            <a:r>
              <a:rPr b="0" lang="en-US" sz="1800" spc="-1" strike="noStrike">
                <a:solidFill>
                  <a:srgbClr val="000000"/>
                </a:solidFill>
                <a:latin typeface="Calibri"/>
                <a:ea typeface="Arial"/>
              </a:rPr>
              <a:t>icrosoft.com, www.h</a:t>
            </a:r>
            <a:r>
              <a:rPr b="1" lang="en-US" sz="1800" spc="-1" strike="noStrike">
                <a:solidFill>
                  <a:srgbClr val="ff0000"/>
                </a:solidFill>
                <a:latin typeface="Calibri"/>
                <a:ea typeface="Arial"/>
              </a:rPr>
              <a:t>0</a:t>
            </a:r>
            <a:r>
              <a:rPr b="0" lang="en-US" sz="1800" spc="-1" strike="noStrike">
                <a:solidFill>
                  <a:srgbClr val="000000"/>
                </a:solidFill>
                <a:latin typeface="Calibri"/>
                <a:ea typeface="Arial"/>
              </a:rPr>
              <a:t>tmail.com, www.goog</a:t>
            </a:r>
            <a:r>
              <a:rPr b="1" lang="en-US" sz="1800" spc="-1" strike="noStrike">
                <a:solidFill>
                  <a:srgbClr val="ff0000"/>
                </a:solidFill>
                <a:latin typeface="Calibri"/>
                <a:ea typeface="Arial"/>
              </a:rPr>
              <a:t>1</a:t>
            </a:r>
            <a:r>
              <a:rPr b="0" lang="en-US" sz="1800" spc="-1" strike="noStrike">
                <a:solidFill>
                  <a:srgbClr val="000000"/>
                </a:solidFill>
                <a:latin typeface="Calibri"/>
                <a:ea typeface="Arial"/>
              </a:rPr>
              <a:t>e.com)</a:t>
            </a:r>
            <a:endParaRPr b="0" lang="en-US" sz="1800" spc="-1" strike="noStrike">
              <a:latin typeface="Arial"/>
            </a:endParaRPr>
          </a:p>
          <a:p>
            <a:pPr>
              <a:lnSpc>
                <a:spcPct val="100000"/>
              </a:lnSpc>
            </a:pPr>
            <a:endParaRPr b="0" lang="en-US" sz="1800" spc="-1" strike="noStrike">
              <a:latin typeface="Arial"/>
            </a:endParaRPr>
          </a:p>
          <a:p>
            <a:pPr marL="343080" indent="-342720">
              <a:lnSpc>
                <a:spcPct val="100000"/>
              </a:lnSpc>
              <a:buClr>
                <a:srgbClr val="000000"/>
              </a:buClr>
              <a:buFont typeface="Arial"/>
              <a:buChar char="•"/>
            </a:pPr>
            <a:r>
              <a:rPr b="0" lang="en-US" sz="1800" spc="-1" strike="noStrike">
                <a:solidFill>
                  <a:srgbClr val="000000"/>
                </a:solidFill>
                <a:latin typeface="Calibri"/>
                <a:ea typeface="Arial"/>
              </a:rPr>
              <a:t>Type the website address into a browser manually instead of clicking the link.</a:t>
            </a:r>
            <a:endParaRPr b="0" lang="en-US" sz="1800" spc="-1" strike="noStrike">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50" name="Picture 3" descr=""/>
          <p:cNvPicPr/>
          <p:nvPr/>
        </p:nvPicPr>
        <p:blipFill>
          <a:blip r:embed="rId1"/>
          <a:stretch/>
        </p:blipFill>
        <p:spPr>
          <a:xfrm>
            <a:off x="1676520" y="1523880"/>
            <a:ext cx="5409720" cy="1643400"/>
          </a:xfrm>
          <a:prstGeom prst="rect">
            <a:avLst/>
          </a:prstGeom>
          <a:ln>
            <a:noFill/>
          </a:ln>
        </p:spPr>
      </p:pic>
      <p:sp>
        <p:nvSpPr>
          <p:cNvPr id="251" name="CustomShape 2"/>
          <p:cNvSpPr/>
          <p:nvPr/>
        </p:nvSpPr>
        <p:spPr>
          <a:xfrm>
            <a:off x="609480" y="3657600"/>
            <a:ext cx="7543440" cy="11876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Prefix</a:t>
            </a:r>
            <a:endParaRPr b="0" lang="en-US" sz="1800" spc="-1" strike="noStrike">
              <a:latin typeface="Arial"/>
            </a:endParaRPr>
          </a:p>
          <a:p>
            <a:pPr>
              <a:lnSpc>
                <a:spcPct val="100000"/>
              </a:lnSpc>
            </a:pPr>
            <a:r>
              <a:rPr b="0" lang="en-US" sz="1800" spc="-1" strike="noStrike">
                <a:solidFill>
                  <a:srgbClr val="000000"/>
                </a:solidFill>
                <a:latin typeface="Calibri"/>
                <a:ea typeface="Arial"/>
              </a:rPr>
              <a:t>The URL prefix identifies the protocol that is being used. This includes standard web pages and secure sites (http/https), File Transfer Protocol or FTP, streaming media services (rtmp, mms) or other technologies.</a:t>
            </a:r>
            <a:endParaRPr b="0" lang="en-US" sz="1800" spc="-1" strike="noStrike">
              <a:latin typeface="Arial"/>
            </a:endParaRPr>
          </a:p>
        </p:txBody>
      </p:sp>
      <p:sp>
        <p:nvSpPr>
          <p:cNvPr id="252" name="CustomShape 3"/>
          <p:cNvSpPr/>
          <p:nvPr/>
        </p:nvSpPr>
        <p:spPr>
          <a:xfrm>
            <a:off x="1655640" y="1600200"/>
            <a:ext cx="1108080" cy="1066320"/>
          </a:xfrm>
          <a:prstGeom prst="roundRect">
            <a:avLst>
              <a:gd name="adj" fmla="val 6000"/>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54" name="Picture 3" descr=""/>
          <p:cNvPicPr/>
          <p:nvPr/>
        </p:nvPicPr>
        <p:blipFill>
          <a:blip r:embed="rId1"/>
          <a:stretch/>
        </p:blipFill>
        <p:spPr>
          <a:xfrm>
            <a:off x="1676520" y="1523880"/>
            <a:ext cx="5409720" cy="1643400"/>
          </a:xfrm>
          <a:prstGeom prst="rect">
            <a:avLst/>
          </a:prstGeom>
          <a:ln>
            <a:noFill/>
          </a:ln>
        </p:spPr>
      </p:pic>
      <p:sp>
        <p:nvSpPr>
          <p:cNvPr id="255" name="CustomShape 2"/>
          <p:cNvSpPr/>
          <p:nvPr/>
        </p:nvSpPr>
        <p:spPr>
          <a:xfrm>
            <a:off x="609480" y="3657600"/>
            <a:ext cx="7543440" cy="14619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Sub-domains</a:t>
            </a:r>
            <a:endParaRPr b="0" lang="en-US" sz="1800" spc="-1" strike="noStrike">
              <a:latin typeface="Arial"/>
            </a:endParaRPr>
          </a:p>
          <a:p>
            <a:pPr>
              <a:lnSpc>
                <a:spcPct val="100000"/>
              </a:lnSpc>
            </a:pPr>
            <a:r>
              <a:rPr b="0" lang="en-US" sz="1800" spc="-1" strike="noStrike">
                <a:solidFill>
                  <a:srgbClr val="000000"/>
                </a:solidFill>
                <a:latin typeface="Calibri"/>
                <a:ea typeface="Arial"/>
              </a:rPr>
              <a:t>Sub-domains point to computers or instances of web servers within a company’s domain. These could be servers handling normal web pages (www), web-based email servers, vpn services or more. Sub-domains can be named anything the domain owner desires.</a:t>
            </a:r>
            <a:endParaRPr b="0" lang="en-US" sz="1800" spc="-1" strike="noStrike">
              <a:latin typeface="Arial"/>
            </a:endParaRPr>
          </a:p>
        </p:txBody>
      </p:sp>
      <p:sp>
        <p:nvSpPr>
          <p:cNvPr id="256" name="CustomShape 3"/>
          <p:cNvSpPr/>
          <p:nvPr/>
        </p:nvSpPr>
        <p:spPr>
          <a:xfrm>
            <a:off x="3200400" y="1600200"/>
            <a:ext cx="1218960" cy="1066320"/>
          </a:xfrm>
          <a:prstGeom prst="roundRect">
            <a:avLst>
              <a:gd name="adj" fmla="val 6000"/>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58" name="Picture 3" descr=""/>
          <p:cNvPicPr/>
          <p:nvPr/>
        </p:nvPicPr>
        <p:blipFill>
          <a:blip r:embed="rId1"/>
          <a:stretch/>
        </p:blipFill>
        <p:spPr>
          <a:xfrm>
            <a:off x="1676520" y="1523880"/>
            <a:ext cx="5409720" cy="1643400"/>
          </a:xfrm>
          <a:prstGeom prst="rect">
            <a:avLst/>
          </a:prstGeom>
          <a:ln>
            <a:noFill/>
          </a:ln>
        </p:spPr>
      </p:pic>
      <p:sp>
        <p:nvSpPr>
          <p:cNvPr id="259" name="CustomShape 2"/>
          <p:cNvSpPr/>
          <p:nvPr/>
        </p:nvSpPr>
        <p:spPr>
          <a:xfrm>
            <a:off x="609480" y="3657600"/>
            <a:ext cx="7543440" cy="14619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Name</a:t>
            </a:r>
            <a:endParaRPr b="0" lang="en-US" sz="1800" spc="-1" strike="noStrike">
              <a:latin typeface="Arial"/>
            </a:endParaRPr>
          </a:p>
          <a:p>
            <a:pPr>
              <a:lnSpc>
                <a:spcPct val="100000"/>
              </a:lnSpc>
            </a:pPr>
            <a:r>
              <a:rPr b="0" lang="en-US" sz="1800" spc="-1" strike="noStrike">
                <a:solidFill>
                  <a:srgbClr val="000000"/>
                </a:solidFill>
                <a:latin typeface="Calibri"/>
                <a:ea typeface="Arial"/>
              </a:rPr>
              <a:t>The name of a domain is the most recognizable part of the URL, generally being the name of the corporation or entity. (Merchant Link = merchantlink). This can be anything the domain registrant desires as long as it has not been reserved already.</a:t>
            </a:r>
            <a:endParaRPr b="0" lang="en-US" sz="1800" spc="-1" strike="noStrike">
              <a:latin typeface="Arial"/>
            </a:endParaRPr>
          </a:p>
        </p:txBody>
      </p:sp>
      <p:sp>
        <p:nvSpPr>
          <p:cNvPr id="260" name="CustomShape 3"/>
          <p:cNvSpPr/>
          <p:nvPr/>
        </p:nvSpPr>
        <p:spPr>
          <a:xfrm>
            <a:off x="4302000" y="1600200"/>
            <a:ext cx="1946160" cy="1066320"/>
          </a:xfrm>
          <a:prstGeom prst="roundRect">
            <a:avLst>
              <a:gd name="adj" fmla="val 6000"/>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62" name="Picture 3" descr=""/>
          <p:cNvPicPr/>
          <p:nvPr/>
        </p:nvPicPr>
        <p:blipFill>
          <a:blip r:embed="rId1"/>
          <a:stretch/>
        </p:blipFill>
        <p:spPr>
          <a:xfrm>
            <a:off x="1676520" y="1523880"/>
            <a:ext cx="5409720" cy="1643400"/>
          </a:xfrm>
          <a:prstGeom prst="rect">
            <a:avLst/>
          </a:prstGeom>
          <a:ln>
            <a:noFill/>
          </a:ln>
        </p:spPr>
      </p:pic>
      <p:sp>
        <p:nvSpPr>
          <p:cNvPr id="263" name="CustomShape 2"/>
          <p:cNvSpPr/>
          <p:nvPr/>
        </p:nvSpPr>
        <p:spPr>
          <a:xfrm>
            <a:off x="609480" y="3657600"/>
            <a:ext cx="7543440" cy="17362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Extension</a:t>
            </a:r>
            <a:endParaRPr b="0" lang="en-US" sz="1800" spc="-1" strike="noStrike">
              <a:latin typeface="Arial"/>
            </a:endParaRPr>
          </a:p>
          <a:p>
            <a:pPr>
              <a:lnSpc>
                <a:spcPct val="100000"/>
              </a:lnSpc>
            </a:pPr>
            <a:r>
              <a:rPr b="0" lang="en-US" sz="1800" spc="-1" strike="noStrike">
                <a:solidFill>
                  <a:srgbClr val="000000"/>
                </a:solidFill>
                <a:latin typeface="Calibri"/>
                <a:ea typeface="Arial"/>
              </a:rPr>
              <a:t>In all but the rarest cases, this is typically a “.com”, or commercial extension. Since that is one of the oldest and most recognized extensions, it is rare to see any company of repute or significant size to be using a different extension for their primary web presence. Extensions can also be identifiers of the nation or region such as .uk or .ru for England and Russia.</a:t>
            </a:r>
            <a:endParaRPr b="0" lang="en-US" sz="1800" spc="-1" strike="noStrike">
              <a:latin typeface="Arial"/>
            </a:endParaRPr>
          </a:p>
        </p:txBody>
      </p:sp>
      <p:sp>
        <p:nvSpPr>
          <p:cNvPr id="264" name="CustomShape 3"/>
          <p:cNvSpPr/>
          <p:nvPr/>
        </p:nvSpPr>
        <p:spPr>
          <a:xfrm>
            <a:off x="6130800" y="1600200"/>
            <a:ext cx="955440" cy="1066320"/>
          </a:xfrm>
          <a:prstGeom prst="roundRect">
            <a:avLst>
              <a:gd name="adj" fmla="val 6000"/>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66" name="Picture 3" descr=""/>
          <p:cNvPicPr/>
          <p:nvPr/>
        </p:nvPicPr>
        <p:blipFill>
          <a:blip r:embed="rId1"/>
          <a:stretch/>
        </p:blipFill>
        <p:spPr>
          <a:xfrm>
            <a:off x="1676520" y="1523880"/>
            <a:ext cx="5409720" cy="1643400"/>
          </a:xfrm>
          <a:prstGeom prst="rect">
            <a:avLst/>
          </a:prstGeom>
          <a:ln>
            <a:noFill/>
          </a:ln>
        </p:spPr>
      </p:pic>
      <p:sp>
        <p:nvSpPr>
          <p:cNvPr id="267" name="CustomShape 2"/>
          <p:cNvSpPr/>
          <p:nvPr/>
        </p:nvSpPr>
        <p:spPr>
          <a:xfrm>
            <a:off x="609480" y="3657600"/>
            <a:ext cx="7543440" cy="20106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Top Level Domain (TLD)</a:t>
            </a:r>
            <a:endParaRPr b="0" lang="en-US" sz="1800" spc="-1" strike="noStrike">
              <a:latin typeface="Arial"/>
            </a:endParaRPr>
          </a:p>
          <a:p>
            <a:pPr>
              <a:lnSpc>
                <a:spcPct val="100000"/>
              </a:lnSpc>
            </a:pPr>
            <a:r>
              <a:rPr b="0" lang="en-US" sz="1800" spc="-1" strike="noStrike">
                <a:solidFill>
                  <a:srgbClr val="000000"/>
                </a:solidFill>
                <a:latin typeface="Calibri"/>
                <a:ea typeface="Arial"/>
              </a:rPr>
              <a:t>These terms refer to the Name and Extension as a combined entity (merchantlink.com) Depending on what is being discussed, the TLD or Top Level Domain may be referring to only the extension in an URL. The “top – down” concept of an address starts at the extension and works its way to the left, becoming more specific as it goes. TLDs are registered typically to a company in a specific geographic region.</a:t>
            </a:r>
            <a:endParaRPr b="0" lang="en-US" sz="1800" spc="-1" strike="noStrike">
              <a:latin typeface="Arial"/>
            </a:endParaRPr>
          </a:p>
        </p:txBody>
      </p:sp>
      <p:sp>
        <p:nvSpPr>
          <p:cNvPr id="268" name="CustomShape 3"/>
          <p:cNvSpPr/>
          <p:nvPr/>
        </p:nvSpPr>
        <p:spPr>
          <a:xfrm>
            <a:off x="4267080" y="1600200"/>
            <a:ext cx="2819160" cy="1066320"/>
          </a:xfrm>
          <a:prstGeom prst="roundRect">
            <a:avLst>
              <a:gd name="adj" fmla="val 6000"/>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What’s In a URL?</a:t>
            </a:r>
            <a:endParaRPr b="0" lang="en-US" sz="4000" spc="-1" strike="noStrike">
              <a:solidFill>
                <a:srgbClr val="000000"/>
              </a:solidFill>
              <a:latin typeface="Calibri"/>
            </a:endParaRPr>
          </a:p>
        </p:txBody>
      </p:sp>
      <p:pic>
        <p:nvPicPr>
          <p:cNvPr id="270" name="Picture 2" descr=""/>
          <p:cNvPicPr/>
          <p:nvPr/>
        </p:nvPicPr>
        <p:blipFill>
          <a:blip r:embed="rId1"/>
          <a:stretch/>
        </p:blipFill>
        <p:spPr>
          <a:xfrm>
            <a:off x="1274040" y="3733920"/>
            <a:ext cx="6595200" cy="1639080"/>
          </a:xfrm>
          <a:prstGeom prst="rect">
            <a:avLst/>
          </a:prstGeom>
          <a:ln>
            <a:noFill/>
          </a:ln>
        </p:spPr>
      </p:pic>
      <p:pic>
        <p:nvPicPr>
          <p:cNvPr id="271" name="Picture 6" descr=""/>
          <p:cNvPicPr/>
          <p:nvPr/>
        </p:nvPicPr>
        <p:blipFill>
          <a:blip r:embed="rId2"/>
          <a:stretch/>
        </p:blipFill>
        <p:spPr>
          <a:xfrm>
            <a:off x="2459520" y="1981080"/>
            <a:ext cx="4114440" cy="121896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Look Between The Lines</a:t>
            </a:r>
            <a:endParaRPr b="0" lang="en-US" sz="4000" spc="-1" strike="noStrike">
              <a:solidFill>
                <a:srgbClr val="000000"/>
              </a:solidFill>
              <a:latin typeface="Calibri"/>
            </a:endParaRPr>
          </a:p>
        </p:txBody>
      </p:sp>
      <p:sp>
        <p:nvSpPr>
          <p:cNvPr id="273" name="CustomShape 2"/>
          <p:cNvSpPr/>
          <p:nvPr/>
        </p:nvSpPr>
        <p:spPr>
          <a:xfrm>
            <a:off x="609480" y="3352680"/>
            <a:ext cx="7543440" cy="20106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ea typeface="Arial"/>
              </a:rPr>
              <a:t>When trying to detect a legitimate URL you will look for the first instance of a forward slash AFTER the </a:t>
            </a:r>
            <a:r>
              <a:rPr b="1" lang="en-US" sz="1800" spc="-1" strike="noStrike">
                <a:solidFill>
                  <a:srgbClr val="000000"/>
                </a:solidFill>
                <a:latin typeface="Calibri"/>
                <a:ea typeface="Arial"/>
              </a:rPr>
              <a:t>http(s)://</a:t>
            </a:r>
            <a:r>
              <a:rPr b="0" lang="en-US" sz="1800" spc="-1" strike="noStrike">
                <a:solidFill>
                  <a:srgbClr val="000000"/>
                </a:solidFill>
                <a:latin typeface="Calibri"/>
                <a:ea typeface="Arial"/>
              </a:rPr>
              <a:t> of the URL. The entry between these forward slashes will be the Fully Qualified Domain Name (FQDN) for the site you are interacting with.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ea typeface="Arial"/>
              </a:rPr>
              <a:t>From the slash, work your way from</a:t>
            </a:r>
            <a:r>
              <a:rPr b="1" i="1" lang="en-US" sz="1800" spc="-1" strike="noStrike">
                <a:solidFill>
                  <a:srgbClr val="000000"/>
                </a:solidFill>
                <a:latin typeface="Calibri"/>
                <a:ea typeface="Arial"/>
              </a:rPr>
              <a:t> right to left </a:t>
            </a:r>
            <a:r>
              <a:rPr b="0" lang="en-US" sz="1800" spc="-1" strike="noStrike">
                <a:solidFill>
                  <a:srgbClr val="000000"/>
                </a:solidFill>
                <a:latin typeface="Calibri"/>
                <a:ea typeface="Arial"/>
              </a:rPr>
              <a:t>to identify the parts of the URL and its legitimacy</a:t>
            </a:r>
            <a:endParaRPr b="0" lang="en-US" sz="1800" spc="-1" strike="noStrike">
              <a:latin typeface="Arial"/>
            </a:endParaRPr>
          </a:p>
        </p:txBody>
      </p:sp>
      <p:pic>
        <p:nvPicPr>
          <p:cNvPr id="274" name="Picture 6" descr=""/>
          <p:cNvPicPr/>
          <p:nvPr/>
        </p:nvPicPr>
        <p:blipFill>
          <a:blip r:embed="rId1"/>
          <a:stretch/>
        </p:blipFill>
        <p:spPr>
          <a:xfrm>
            <a:off x="1295280" y="1752480"/>
            <a:ext cx="6126120" cy="914040"/>
          </a:xfrm>
          <a:prstGeom prst="rect">
            <a:avLst/>
          </a:prstGeom>
          <a:ln>
            <a:noFill/>
          </a:ln>
        </p:spPr>
      </p:pic>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Look Between The Lines</a:t>
            </a:r>
            <a:endParaRPr b="0" lang="en-US" sz="4000" spc="-1" strike="noStrike">
              <a:solidFill>
                <a:srgbClr val="000000"/>
              </a:solidFill>
              <a:latin typeface="Calibri"/>
            </a:endParaRPr>
          </a:p>
        </p:txBody>
      </p:sp>
      <p:pic>
        <p:nvPicPr>
          <p:cNvPr id="276" name="Picture 2" descr=""/>
          <p:cNvPicPr/>
          <p:nvPr/>
        </p:nvPicPr>
        <p:blipFill>
          <a:blip r:embed="rId1"/>
          <a:stretch/>
        </p:blipFill>
        <p:spPr>
          <a:xfrm>
            <a:off x="359280" y="1523880"/>
            <a:ext cx="8425440" cy="1696320"/>
          </a:xfrm>
          <a:prstGeom prst="rect">
            <a:avLst/>
          </a:prstGeom>
          <a:ln>
            <a:noFill/>
          </a:ln>
        </p:spPr>
      </p:pic>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Overview</a:t>
            </a:r>
            <a:endParaRPr b="0" lang="en-US" sz="4000" spc="-1" strike="noStrike">
              <a:solidFill>
                <a:srgbClr val="000000"/>
              </a:solidFill>
              <a:latin typeface="Calibri"/>
            </a:endParaRPr>
          </a:p>
        </p:txBody>
      </p:sp>
      <p:sp>
        <p:nvSpPr>
          <p:cNvPr id="180" name="CustomShape 2"/>
          <p:cNvSpPr/>
          <p:nvPr/>
        </p:nvSpPr>
        <p:spPr>
          <a:xfrm>
            <a:off x="457200" y="1523880"/>
            <a:ext cx="7543440" cy="131004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Phishing is a form of fraud where cybercriminals attempt to collect information from a user by posing as a legitimate source (e.g., financial institution) to steal personal information, money, financial data, trade secrets, or gain access to computer systems, among other activities.</a:t>
            </a:r>
            <a:endParaRPr b="0" lang="en-US" sz="2000" spc="-1" strike="noStrike">
              <a:latin typeface="Arial"/>
            </a:endParaRPr>
          </a:p>
        </p:txBody>
      </p:sp>
      <p:pic>
        <p:nvPicPr>
          <p:cNvPr id="181" name="Picture 2" descr=""/>
          <p:cNvPicPr/>
          <p:nvPr/>
        </p:nvPicPr>
        <p:blipFill>
          <a:blip r:embed="rId1"/>
          <a:stretch/>
        </p:blipFill>
        <p:spPr>
          <a:xfrm>
            <a:off x="6375240" y="4267080"/>
            <a:ext cx="2568240" cy="1923840"/>
          </a:xfrm>
          <a:prstGeom prst="rect">
            <a:avLst/>
          </a:prstGeom>
          <a:ln>
            <a:noFill/>
          </a:ln>
        </p:spPr>
      </p:pic>
      <p:sp>
        <p:nvSpPr>
          <p:cNvPr id="182" name="CustomShape 3"/>
          <p:cNvSpPr/>
          <p:nvPr/>
        </p:nvSpPr>
        <p:spPr>
          <a:xfrm>
            <a:off x="457200" y="2861640"/>
            <a:ext cx="7543440" cy="19198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It is important for you to understand:</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The potential impacts on victims.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The tactics used in phishing scams.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Behavioral modifications that users can implement to protect themselves and their families, friends, schools and employers.</a:t>
            </a:r>
            <a:endParaRPr b="0" lang="en-US" sz="20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457200" y="76320"/>
            <a:ext cx="8229240" cy="1142640"/>
          </a:xfrm>
          <a:prstGeom prst="rect">
            <a:avLst/>
          </a:prstGeom>
          <a:noFill/>
          <a:ln>
            <a:noFill/>
          </a:ln>
        </p:spPr>
        <p:txBody>
          <a:bodyPr anchor="ctr"/>
          <a:p>
            <a:pPr>
              <a:lnSpc>
                <a:spcPct val="100000"/>
              </a:lnSpc>
            </a:pPr>
            <a:r>
              <a:rPr b="1" lang="en-US" sz="4000" spc="-1" strike="noStrike">
                <a:solidFill>
                  <a:srgbClr val="ffffff"/>
                </a:solidFill>
                <a:latin typeface="Candara"/>
                <a:ea typeface="Arial"/>
              </a:rPr>
              <a:t>Look Between The Lines</a:t>
            </a:r>
            <a:endParaRPr b="0" lang="en-US" sz="4000" spc="-1" strike="noStrike">
              <a:solidFill>
                <a:srgbClr val="000000"/>
              </a:solidFill>
              <a:latin typeface="Calibri"/>
            </a:endParaRPr>
          </a:p>
        </p:txBody>
      </p:sp>
      <p:pic>
        <p:nvPicPr>
          <p:cNvPr id="278" name="" descr=""/>
          <p:cNvPicPr/>
          <p:nvPr/>
        </p:nvPicPr>
        <p:blipFill>
          <a:blip r:embed="rId1"/>
          <a:stretch/>
        </p:blipFill>
        <p:spPr>
          <a:xfrm>
            <a:off x="1189080" y="1279440"/>
            <a:ext cx="6974640" cy="5003280"/>
          </a:xfrm>
          <a:prstGeom prst="rect">
            <a:avLst/>
          </a:prstGeom>
          <a:ln>
            <a:noFill/>
          </a:ln>
        </p:spPr>
      </p:pic>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457200" y="251460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Examples</a:t>
            </a:r>
            <a:endParaRPr b="0" lang="en-US" sz="4000" spc="-1" strike="noStrike">
              <a:solidFill>
                <a:srgbClr val="000000"/>
              </a:solidFill>
              <a:latin typeface="Calibri"/>
            </a:endParaRPr>
          </a:p>
        </p:txBody>
      </p:sp>
    </p:spTree>
  </p:cSld>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Examples</a:t>
            </a:r>
            <a:endParaRPr b="0" lang="en-US" sz="4000" spc="-1" strike="noStrike">
              <a:solidFill>
                <a:srgbClr val="000000"/>
              </a:solidFill>
              <a:latin typeface="Calibri"/>
            </a:endParaRPr>
          </a:p>
        </p:txBody>
      </p:sp>
      <p:pic>
        <p:nvPicPr>
          <p:cNvPr id="281" name="Picture 2" descr=""/>
          <p:cNvPicPr/>
          <p:nvPr/>
        </p:nvPicPr>
        <p:blipFill>
          <a:blip r:embed=""/>
          <a:stretch/>
        </p:blipFill>
        <p:spPr>
          <a:xfrm>
            <a:off x="2895480" y="1371600"/>
            <a:ext cx="6179400" cy="2590560"/>
          </a:xfrm>
          <a:prstGeom prst="rect">
            <a:avLst/>
          </a:prstGeom>
          <a:ln>
            <a:noFill/>
          </a:ln>
        </p:spPr>
      </p:pic>
      <p:sp>
        <p:nvSpPr>
          <p:cNvPr id="282" name="CustomShape 2"/>
          <p:cNvSpPr/>
          <p:nvPr/>
        </p:nvSpPr>
        <p:spPr>
          <a:xfrm>
            <a:off x="8640" y="1295280"/>
            <a:ext cx="2886480" cy="495756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000000"/>
                </a:solidFill>
                <a:latin typeface="Calibri"/>
                <a:ea typeface="Arial"/>
              </a:rPr>
              <a:t>It was an unsolicited email.</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expect email from webaccess-alert.com? </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Hover the mouse over the anchor to see the real link before clicking it</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Internal company announcement emails should be sent from this address “MerLin Commcenter &lt;</a:t>
            </a:r>
            <a:r>
              <a:rPr b="0" lang="en-US" sz="1600" spc="-1" strike="noStrike" u="sng">
                <a:solidFill>
                  <a:srgbClr val="759952"/>
                </a:solidFill>
                <a:uFillTx/>
                <a:latin typeface="Calibri"/>
                <a:ea typeface="Arial"/>
                <a:hlinkClick r:id="rId1"/>
              </a:rPr>
              <a:t>ssp-merlin@merchantlink.com</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When in doubt, report any potential phishing email using the Outlook Report Phishing button</a:t>
            </a:r>
            <a:endParaRPr b="0" lang="en-US" sz="1600" spc="-1" strike="noStrike">
              <a:latin typeface="Arial"/>
            </a:endParaRPr>
          </a:p>
        </p:txBody>
      </p:sp>
    </p:spTree>
  </p:cSld>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Examples – Spear Phishing</a:t>
            </a:r>
            <a:endParaRPr b="0" lang="en-US" sz="4000" spc="-1" strike="noStrike">
              <a:solidFill>
                <a:srgbClr val="000000"/>
              </a:solidFill>
              <a:latin typeface="Calibri"/>
            </a:endParaRPr>
          </a:p>
        </p:txBody>
      </p:sp>
      <p:pic>
        <p:nvPicPr>
          <p:cNvPr id="284" name="Picture 2" descr=""/>
          <p:cNvPicPr/>
          <p:nvPr/>
        </p:nvPicPr>
        <p:blipFill>
          <a:blip r:embed=""/>
          <a:stretch/>
        </p:blipFill>
        <p:spPr>
          <a:xfrm>
            <a:off x="3048120" y="1447920"/>
            <a:ext cx="5857920" cy="3809520"/>
          </a:xfrm>
          <a:prstGeom prst="rect">
            <a:avLst/>
          </a:prstGeom>
          <a:ln>
            <a:noFill/>
          </a:ln>
        </p:spPr>
      </p:pic>
      <p:sp>
        <p:nvSpPr>
          <p:cNvPr id="285" name="CustomShape 2"/>
          <p:cNvSpPr/>
          <p:nvPr/>
        </p:nvSpPr>
        <p:spPr>
          <a:xfrm>
            <a:off x="8640" y="1295280"/>
            <a:ext cx="2886480" cy="34974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recognize the sender?  It was an unsolicited email.</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expect email from the domain, VerifyToken.com?</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It has an attachment</a:t>
            </a:r>
            <a:endParaRPr b="0" lang="en-US" sz="1600" spc="-1" strike="noStrike">
              <a:latin typeface="Arial"/>
            </a:endParaRPr>
          </a:p>
          <a:p>
            <a:pPr>
              <a:lnSpc>
                <a:spcPct val="100000"/>
              </a:lnSpc>
            </a:pP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Reminder: When in doubt, report any potential phishing email using the Outlook Report Phishing button.</a:t>
            </a:r>
            <a:endParaRPr b="0" lang="en-US" sz="1600" spc="-1" strike="noStrike">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Phishing Examples – Spear Phishing</a:t>
            </a:r>
            <a:endParaRPr b="0" lang="en-US" sz="4000" spc="-1" strike="noStrike">
              <a:solidFill>
                <a:srgbClr val="000000"/>
              </a:solidFill>
              <a:latin typeface="Calibri"/>
            </a:endParaRPr>
          </a:p>
        </p:txBody>
      </p:sp>
      <p:pic>
        <p:nvPicPr>
          <p:cNvPr id="287" name="Picture 2" descr=""/>
          <p:cNvPicPr/>
          <p:nvPr/>
        </p:nvPicPr>
        <p:blipFill>
          <a:blip r:embed=""/>
          <a:stretch/>
        </p:blipFill>
        <p:spPr>
          <a:xfrm>
            <a:off x="3200400" y="1295280"/>
            <a:ext cx="5638320" cy="4932000"/>
          </a:xfrm>
          <a:prstGeom prst="rect">
            <a:avLst/>
          </a:prstGeom>
          <a:ln>
            <a:noFill/>
          </a:ln>
        </p:spPr>
      </p:pic>
      <p:sp>
        <p:nvSpPr>
          <p:cNvPr id="288" name="CustomShape 2"/>
          <p:cNvSpPr/>
          <p:nvPr/>
        </p:nvSpPr>
        <p:spPr>
          <a:xfrm>
            <a:off x="8640" y="1295280"/>
            <a:ext cx="2886480" cy="422748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recognize the sender?  It was an unsolicited email.</a:t>
            </a:r>
            <a:br/>
            <a:r>
              <a:rPr b="0" lang="en-US" sz="1600" spc="-1" strike="noStrike">
                <a:solidFill>
                  <a:srgbClr val="000000"/>
                </a:solidFill>
                <a:latin typeface="Calibri"/>
              </a:rPr>
              <a:t> </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No ML administrator should send email from an email address like this </a:t>
            </a:r>
            <a:r>
              <a:rPr b="0" lang="en-US" sz="1600" spc="-1" strike="noStrike" u="sng">
                <a:solidFill>
                  <a:srgbClr val="759952"/>
                </a:solidFill>
                <a:uFillTx/>
                <a:latin typeface="Calibri"/>
                <a:ea typeface="Arial"/>
                <a:hlinkClick r:id="rId1"/>
              </a:rPr>
              <a:t>admin@mycorporate-rewards.com</a:t>
            </a:r>
            <a:br/>
            <a:r>
              <a:rPr b="0" lang="en-US" sz="1600" spc="-1" strike="noStrike" u="sng">
                <a:solidFill>
                  <a:srgbClr val="000000"/>
                </a:solidFill>
                <a:uFillTx/>
                <a:latin typeface="Calibri"/>
              </a:rPr>
              <a:t> </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recognize the sender domain name (mycorporate-rewards.com)?  </a:t>
            </a:r>
            <a:br/>
            <a:r>
              <a:rPr b="0" lang="en-US" sz="1600" spc="-1" strike="noStrike">
                <a:solidFill>
                  <a:srgbClr val="000000"/>
                </a:solidFill>
                <a:latin typeface="Calibri"/>
              </a:rPr>
              <a:t> </a:t>
            </a:r>
            <a:endParaRPr b="0" lang="en-US" sz="1600" spc="-1" strike="noStrike">
              <a:latin typeface="Arial"/>
            </a:endParaRPr>
          </a:p>
          <a:p>
            <a:pPr marL="285840" indent="-285480">
              <a:lnSpc>
                <a:spcPct val="100000"/>
              </a:lnSpc>
              <a:buClr>
                <a:srgbClr val="000000"/>
              </a:buClr>
              <a:buFont typeface="Arial"/>
              <a:buChar char="•"/>
            </a:pPr>
            <a:r>
              <a:rPr b="0" lang="en-US" sz="1600" spc="-1" strike="noStrike">
                <a:solidFill>
                  <a:srgbClr val="000000"/>
                </a:solidFill>
                <a:latin typeface="Calibri"/>
                <a:ea typeface="Arial"/>
              </a:rPr>
              <a:t>Do you hover the mouse over the link to see the real target URL.</a:t>
            </a:r>
            <a:endParaRPr b="0" lang="en-US" sz="1600" spc="-1" strike="noStrike">
              <a:latin typeface="Arial"/>
            </a:endParaRPr>
          </a:p>
        </p:txBody>
      </p:sp>
    </p:spTree>
  </p:cSld>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Pause, Think, Act.</a:t>
            </a:r>
            <a:endParaRPr b="0" lang="en-US" sz="4000" spc="-1" strike="noStrike">
              <a:solidFill>
                <a:srgbClr val="000000"/>
              </a:solidFill>
              <a:latin typeface="Calibri"/>
            </a:endParaRPr>
          </a:p>
        </p:txBody>
      </p:sp>
      <p:sp>
        <p:nvSpPr>
          <p:cNvPr id="290" name="CustomShape 2"/>
          <p:cNvSpPr/>
          <p:nvPr/>
        </p:nvSpPr>
        <p:spPr>
          <a:xfrm>
            <a:off x="457200" y="1523880"/>
            <a:ext cx="7543440" cy="313956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Think Before You Click Links or Open Attachments</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NEVER open attachments or click links that you are not expecting.</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While the I.T. group and Enterprise security ensure your anti-virus software/security settings are up-to-date and enabled, </a:t>
            </a:r>
            <a:r>
              <a:rPr b="1" i="1" lang="en-US" sz="2000" spc="-1" strike="noStrike">
                <a:solidFill>
                  <a:srgbClr val="000000"/>
                </a:solidFill>
                <a:latin typeface="Calibri"/>
                <a:ea typeface="Arial"/>
              </a:rPr>
              <a:t>never assume that you are protected</a:t>
            </a:r>
            <a:r>
              <a:rPr b="0" lang="en-US" sz="2000" spc="-1" strike="noStrike">
                <a:solidFill>
                  <a:srgbClr val="000000"/>
                </a:solidFill>
                <a:latin typeface="Calibri"/>
                <a:ea typeface="Arial"/>
              </a:rPr>
              <a:t>. </a:t>
            </a:r>
            <a:br/>
            <a:br/>
            <a:r>
              <a:rPr b="0" lang="en-US" sz="2000" spc="-1" strike="noStrike">
                <a:solidFill>
                  <a:srgbClr val="000000"/>
                </a:solidFill>
                <a:latin typeface="Calibri"/>
                <a:ea typeface="Arial"/>
              </a:rPr>
              <a:t>Treat </a:t>
            </a:r>
            <a:r>
              <a:rPr b="1" i="1" lang="en-US" sz="2000" spc="-1" strike="noStrike">
                <a:solidFill>
                  <a:srgbClr val="000000"/>
                </a:solidFill>
                <a:latin typeface="Calibri"/>
                <a:ea typeface="Arial"/>
              </a:rPr>
              <a:t>every</a:t>
            </a:r>
            <a:r>
              <a:rPr b="0" lang="en-US" sz="2000" spc="-1" strike="noStrike">
                <a:solidFill>
                  <a:srgbClr val="000000"/>
                </a:solidFill>
                <a:latin typeface="Calibri"/>
                <a:ea typeface="Arial"/>
              </a:rPr>
              <a:t> </a:t>
            </a:r>
            <a:r>
              <a:rPr b="1" i="1" lang="en-US" sz="2000" spc="-1" strike="noStrike">
                <a:solidFill>
                  <a:srgbClr val="000000"/>
                </a:solidFill>
                <a:latin typeface="Calibri"/>
                <a:ea typeface="Arial"/>
              </a:rPr>
              <a:t>link and attachment </a:t>
            </a:r>
            <a:r>
              <a:rPr b="0" lang="en-US" sz="2000" spc="-1" strike="noStrike">
                <a:solidFill>
                  <a:srgbClr val="000000"/>
                </a:solidFill>
                <a:latin typeface="Calibri"/>
                <a:ea typeface="Arial"/>
              </a:rPr>
              <a:t>as a potential attack. Break the cycle of vulnerable work habits</a:t>
            </a:r>
            <a:endParaRPr b="0" lang="en-US" sz="20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Pause, Think, Act.</a:t>
            </a:r>
            <a:endParaRPr b="0" lang="en-US" sz="4000" spc="-1" strike="noStrike">
              <a:solidFill>
                <a:srgbClr val="000000"/>
              </a:solidFill>
              <a:latin typeface="Calibri"/>
            </a:endParaRPr>
          </a:p>
        </p:txBody>
      </p:sp>
      <p:sp>
        <p:nvSpPr>
          <p:cNvPr id="292" name="CustomShape 2"/>
          <p:cNvSpPr/>
          <p:nvPr/>
        </p:nvSpPr>
        <p:spPr>
          <a:xfrm>
            <a:off x="457200" y="1523880"/>
            <a:ext cx="7543440" cy="466416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Arial"/>
              </a:rPr>
              <a:t>Distracted Computing</a:t>
            </a:r>
            <a:endParaRPr b="0" lang="en-US" sz="2000" spc="-1" strike="noStrike">
              <a:latin typeface="Arial"/>
            </a:endParaRPr>
          </a:p>
          <a:p>
            <a:pPr>
              <a:lnSpc>
                <a:spcPct val="100000"/>
              </a:lnSpc>
            </a:pPr>
            <a:r>
              <a:rPr b="0" lang="en-US" sz="2000" spc="-1" strike="noStrike">
                <a:solidFill>
                  <a:srgbClr val="000000"/>
                </a:solidFill>
                <a:latin typeface="Calibri"/>
                <a:ea typeface="Arial"/>
              </a:rPr>
              <a:t>Changing how you perceive and use email is the start to securing your behavior.</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a:lnSpc>
                <a:spcPct val="100000"/>
              </a:lnSpc>
            </a:pPr>
            <a:r>
              <a:rPr b="0" lang="en-US" sz="2000" spc="-1" strike="noStrike">
                <a:solidFill>
                  <a:srgbClr val="000000"/>
                </a:solidFill>
                <a:latin typeface="Calibri"/>
                <a:ea typeface="Arial"/>
              </a:rPr>
              <a:t>Consider the following behavioral changes:</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Set a schedule for checking email and stick to it: </a:t>
            </a: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Arial"/>
              </a:rPr>
              <a:t>Check emails no more than once an hour, or at set times.</a:t>
            </a: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ea typeface="Arial"/>
              </a:rPr>
              <a:t>Determine the priority, park non-critical ones for later. </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Use email filters to organize more common </a:t>
            </a:r>
            <a:br/>
            <a:r>
              <a:rPr b="0" lang="en-US" sz="2000" spc="-1" strike="noStrike">
                <a:solidFill>
                  <a:srgbClr val="000000"/>
                </a:solidFill>
                <a:latin typeface="Calibri"/>
                <a:ea typeface="Arial"/>
              </a:rPr>
              <a:t>notifications of lower priority. </a:t>
            </a:r>
            <a:endParaRPr b="0" lang="en-US" sz="2000" spc="-1" strike="noStrike">
              <a:latin typeface="Arial"/>
            </a:endParaRPr>
          </a:p>
          <a:p>
            <a:pPr>
              <a:lnSpc>
                <a:spcPct val="100000"/>
              </a:lnSpc>
            </a:pP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Separate work and personal communications to </a:t>
            </a:r>
            <a:br/>
            <a:r>
              <a:rPr b="0" lang="en-US" sz="2000" spc="-1" strike="noStrike">
                <a:solidFill>
                  <a:srgbClr val="000000"/>
                </a:solidFill>
                <a:latin typeface="Calibri"/>
                <a:ea typeface="Arial"/>
              </a:rPr>
              <a:t>eliminate friendly distraction.</a:t>
            </a:r>
            <a:endParaRPr b="0" lang="en-US" sz="2000" spc="-1" strike="noStrike">
              <a:latin typeface="Arial"/>
            </a:endParaRPr>
          </a:p>
        </p:txBody>
      </p:sp>
      <p:pic>
        <p:nvPicPr>
          <p:cNvPr id="293" name="Picture 3" descr=""/>
          <p:cNvPicPr/>
          <p:nvPr/>
        </p:nvPicPr>
        <p:blipFill>
          <a:blip r:embed="rId1"/>
          <a:stretch/>
        </p:blipFill>
        <p:spPr>
          <a:xfrm>
            <a:off x="6227280" y="4419720"/>
            <a:ext cx="2916360" cy="1905840"/>
          </a:xfrm>
          <a:prstGeom prst="rect">
            <a:avLst/>
          </a:prstGeom>
          <a:ln>
            <a:noFill/>
          </a:ln>
        </p:spPr>
      </p:pic>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Pause, Think, Act.</a:t>
            </a:r>
            <a:endParaRPr b="0" lang="en-US" sz="4000" spc="-1" strike="noStrike">
              <a:solidFill>
                <a:srgbClr val="000000"/>
              </a:solidFill>
              <a:latin typeface="Calibri"/>
            </a:endParaRPr>
          </a:p>
        </p:txBody>
      </p:sp>
      <p:sp>
        <p:nvSpPr>
          <p:cNvPr id="295" name="CustomShape 2"/>
          <p:cNvSpPr/>
          <p:nvPr/>
        </p:nvSpPr>
        <p:spPr>
          <a:xfrm>
            <a:off x="457200" y="1523880"/>
            <a:ext cx="7543440" cy="5014440"/>
          </a:xfrm>
          <a:prstGeom prst="rect">
            <a:avLst/>
          </a:prstGeom>
          <a:noFill/>
          <a:ln>
            <a:noFill/>
          </a:ln>
        </p:spPr>
        <p:style>
          <a:lnRef idx="0"/>
          <a:fillRef idx="0"/>
          <a:effectRef idx="0"/>
          <a:fontRef idx="minor"/>
        </p:style>
        <p:txBody>
          <a:bodyPr lIns="90000" rIns="90000" tIns="45000" bIns="45000"/>
          <a:p>
            <a:pPr>
              <a:lnSpc>
                <a:spcPct val="114000"/>
              </a:lnSpc>
            </a:pPr>
            <a:r>
              <a:rPr b="1" lang="en-US" sz="2000" spc="-1" strike="noStrike">
                <a:solidFill>
                  <a:srgbClr val="000000"/>
                </a:solidFill>
                <a:latin typeface="Calibri"/>
                <a:ea typeface="Arial"/>
              </a:rPr>
              <a:t>Identify the security vulnerabilities or behaviors you can improve on. Devise actions you will take to correct and increase your security practices.</a:t>
            </a:r>
            <a:endParaRPr b="0" lang="en-US" sz="2000" spc="-1" strike="noStrike">
              <a:latin typeface="Arial"/>
            </a:endParaRPr>
          </a:p>
          <a:p>
            <a:pPr>
              <a:lnSpc>
                <a:spcPct val="114000"/>
              </a:lnSpc>
            </a:pPr>
            <a:endParaRPr b="0" lang="en-US" sz="2000" spc="-1" strike="noStrike">
              <a:latin typeface="Arial"/>
            </a:endParaRPr>
          </a:p>
          <a:p>
            <a:pPr>
              <a:lnSpc>
                <a:spcPct val="114000"/>
              </a:lnSpc>
            </a:pPr>
            <a:r>
              <a:rPr b="1" lang="en-US" sz="2000" spc="-1" strike="noStrike">
                <a:solidFill>
                  <a:srgbClr val="000000"/>
                </a:solidFill>
                <a:latin typeface="Calibri"/>
                <a:ea typeface="Arial"/>
              </a:rPr>
              <a:t>Changes to Work Habits</a:t>
            </a:r>
            <a:endParaRPr b="0" lang="en-US" sz="2000" spc="-1" strike="noStrike">
              <a:latin typeface="Arial"/>
            </a:endParaRPr>
          </a:p>
          <a:p>
            <a:pPr marL="343080" indent="-342720">
              <a:lnSpc>
                <a:spcPct val="114000"/>
              </a:lnSpc>
              <a:buClr>
                <a:srgbClr val="000000"/>
              </a:buClr>
              <a:buFont typeface="Arial"/>
              <a:buChar char="•"/>
            </a:pPr>
            <a:r>
              <a:rPr b="0" lang="en-US" sz="2000" spc="-1" strike="noStrike">
                <a:solidFill>
                  <a:srgbClr val="000000"/>
                </a:solidFill>
                <a:latin typeface="Calibri"/>
                <a:ea typeface="Arial"/>
              </a:rPr>
              <a:t>What work habits can you improve to become more secure?</a:t>
            </a:r>
            <a:endParaRPr b="0" lang="en-US" sz="2000" spc="-1" strike="noStrike">
              <a:latin typeface="Arial"/>
            </a:endParaRPr>
          </a:p>
          <a:p>
            <a:pPr>
              <a:lnSpc>
                <a:spcPct val="114000"/>
              </a:lnSpc>
            </a:pPr>
            <a:endParaRPr b="0" lang="en-US" sz="2000" spc="-1" strike="noStrike">
              <a:latin typeface="Arial"/>
            </a:endParaRPr>
          </a:p>
          <a:p>
            <a:pPr>
              <a:lnSpc>
                <a:spcPct val="114000"/>
              </a:lnSpc>
            </a:pPr>
            <a:r>
              <a:rPr b="1" lang="en-US" sz="1800" spc="-1" strike="noStrike">
                <a:solidFill>
                  <a:srgbClr val="000000"/>
                </a:solidFill>
                <a:latin typeface="Calibri"/>
                <a:ea typeface="Arial"/>
              </a:rPr>
              <a:t>Improved Threat Identification</a:t>
            </a:r>
            <a:endParaRPr b="0" lang="en-US" sz="1800" spc="-1" strike="noStrike">
              <a:latin typeface="Arial"/>
            </a:endParaRPr>
          </a:p>
          <a:p>
            <a:pPr marL="285840" indent="-285480">
              <a:lnSpc>
                <a:spcPct val="114000"/>
              </a:lnSpc>
              <a:buClr>
                <a:srgbClr val="000000"/>
              </a:buClr>
              <a:buFont typeface="Arial"/>
              <a:buChar char="•"/>
            </a:pPr>
            <a:r>
              <a:rPr b="0" lang="en-US" sz="1800" spc="-1" strike="noStrike">
                <a:solidFill>
                  <a:srgbClr val="000000"/>
                </a:solidFill>
                <a:latin typeface="Calibri"/>
                <a:ea typeface="Arial"/>
              </a:rPr>
              <a:t>What technical limitations do you need to improve upon?</a:t>
            </a:r>
            <a:endParaRPr b="0" lang="en-US" sz="1800" spc="-1" strike="noStrike">
              <a:latin typeface="Arial"/>
            </a:endParaRPr>
          </a:p>
          <a:p>
            <a:pPr>
              <a:lnSpc>
                <a:spcPct val="114000"/>
              </a:lnSpc>
            </a:pPr>
            <a:endParaRPr b="0" lang="en-US" sz="1800" spc="-1" strike="noStrike">
              <a:latin typeface="Arial"/>
            </a:endParaRPr>
          </a:p>
          <a:p>
            <a:pPr>
              <a:lnSpc>
                <a:spcPct val="114000"/>
              </a:lnSpc>
            </a:pPr>
            <a:r>
              <a:rPr b="1" lang="en-US" sz="1800" spc="-1" strike="noStrike">
                <a:solidFill>
                  <a:srgbClr val="000000"/>
                </a:solidFill>
                <a:latin typeface="Calibri"/>
                <a:ea typeface="Arial"/>
              </a:rPr>
              <a:t>Technical Gaps</a:t>
            </a:r>
            <a:endParaRPr b="0" lang="en-US" sz="1800" spc="-1" strike="noStrike">
              <a:latin typeface="Arial"/>
            </a:endParaRPr>
          </a:p>
          <a:p>
            <a:pPr marL="285840" indent="-285480">
              <a:lnSpc>
                <a:spcPct val="114000"/>
              </a:lnSpc>
              <a:buClr>
                <a:srgbClr val="000000"/>
              </a:buClr>
              <a:buFont typeface="Arial"/>
              <a:buChar char="•"/>
            </a:pPr>
            <a:r>
              <a:rPr b="0" lang="en-US" sz="1800" spc="-1" strike="noStrike">
                <a:solidFill>
                  <a:srgbClr val="000000"/>
                </a:solidFill>
                <a:latin typeface="Calibri"/>
                <a:ea typeface="Arial"/>
              </a:rPr>
              <a:t>What technical subjects do you feel you do not fully understand?</a:t>
            </a:r>
            <a:br/>
            <a:r>
              <a:rPr b="0" lang="en-US" sz="1800" spc="-1" strike="noStrike">
                <a:solidFill>
                  <a:srgbClr val="000000"/>
                </a:solidFill>
                <a:latin typeface="Calibri"/>
              </a:rPr>
              <a:t> </a:t>
            </a:r>
            <a:endParaRPr b="0" lang="en-US" sz="1800" spc="-1" strike="noStrike">
              <a:latin typeface="Arial"/>
            </a:endParaRPr>
          </a:p>
          <a:p>
            <a:pPr>
              <a:lnSpc>
                <a:spcPct val="114000"/>
              </a:lnSpc>
            </a:pPr>
            <a:endParaRPr b="0" lang="en-US" sz="1800" spc="-1" strike="noStrike">
              <a:latin typeface="Arial"/>
            </a:endParaRPr>
          </a:p>
          <a:p>
            <a:pPr>
              <a:lnSpc>
                <a:spcPct val="114000"/>
              </a:lnSpc>
            </a:pPr>
            <a:endParaRPr b="0" lang="en-US" sz="1800" spc="-1" strike="noStrike">
              <a:latin typeface="Arial"/>
            </a:endParaRPr>
          </a:p>
        </p:txBody>
      </p:sp>
      <p:pic>
        <p:nvPicPr>
          <p:cNvPr id="296" name="Picture 6" descr=""/>
          <p:cNvPicPr/>
          <p:nvPr/>
        </p:nvPicPr>
        <p:blipFill>
          <a:blip r:embed="rId1"/>
          <a:stretch/>
        </p:blipFill>
        <p:spPr>
          <a:xfrm>
            <a:off x="8001000" y="5257800"/>
            <a:ext cx="1053360" cy="1025640"/>
          </a:xfrm>
          <a:prstGeom prst="rect">
            <a:avLst/>
          </a:prstGeom>
          <a:ln>
            <a:noFill/>
          </a:ln>
        </p:spPr>
      </p:pic>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457200" y="251460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Questions?</a:t>
            </a:r>
            <a:endParaRPr b="0" lang="en-US" sz="4000" spc="-1" strike="noStrike">
              <a:solidFill>
                <a:srgbClr val="000000"/>
              </a:solidFill>
              <a:latin typeface="Calibri"/>
            </a:endParaRPr>
          </a:p>
        </p:txBody>
      </p:sp>
      <p:sp>
        <p:nvSpPr>
          <p:cNvPr id="298" name="CustomShape 2"/>
          <p:cNvSpPr/>
          <p:nvPr/>
        </p:nvSpPr>
        <p:spPr>
          <a:xfrm rot="2371800">
            <a:off x="6369840" y="3350880"/>
            <a:ext cx="1845360" cy="3139920"/>
          </a:xfrm>
          <a:prstGeom prst="rect">
            <a:avLst/>
          </a:prstGeom>
          <a:noFill/>
          <a:ln>
            <a:noFill/>
          </a:ln>
        </p:spPr>
        <p:style>
          <a:lnRef idx="0"/>
          <a:fillRef idx="0"/>
          <a:effectRef idx="0"/>
          <a:fontRef idx="minor"/>
        </p:style>
        <p:txBody>
          <a:bodyPr/>
          <a:p>
            <a:pPr algn="ctr">
              <a:lnSpc>
                <a:spcPct val="100000"/>
              </a:lnSpc>
            </a:pPr>
            <a:r>
              <a:rPr b="1" lang="en-US" sz="20000" spc="-1" strike="noStrike">
                <a:solidFill>
                  <a:srgbClr val="e5eaf5"/>
                </a:solidFill>
                <a:latin typeface="Calibri"/>
                <a:ea typeface="Arial"/>
              </a:rPr>
              <a:t>?</a:t>
            </a:r>
            <a:endParaRPr b="0" lang="en-US" sz="200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Media Break</a:t>
            </a:r>
            <a:endParaRPr b="0" lang="en-US" sz="4000" spc="-1" strike="noStrike">
              <a:solidFill>
                <a:srgbClr val="000000"/>
              </a:solidFill>
              <a:latin typeface="Calibri"/>
            </a:endParaRPr>
          </a:p>
        </p:txBody>
      </p:sp>
      <p:sp>
        <p:nvSpPr>
          <p:cNvPr id="184" name="CustomShape 2"/>
          <p:cNvSpPr/>
          <p:nvPr/>
        </p:nvSpPr>
        <p:spPr>
          <a:xfrm>
            <a:off x="457200" y="1523880"/>
            <a:ext cx="7543440" cy="22248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Review the following video. If remote users are attending, ensure they have completed viewing the content before moving 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ea typeface="Arial"/>
              </a:rPr>
              <a:t>Massive Hacking Strike Affects Millions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u="sng">
                <a:solidFill>
                  <a:srgbClr val="759952"/>
                </a:solidFill>
                <a:uFillTx/>
                <a:latin typeface="Calibri"/>
                <a:ea typeface="Arial"/>
                <a:hlinkClick r:id="rId1"/>
              </a:rPr>
              <a:t>http://</a:t>
            </a:r>
            <a:r>
              <a:rPr b="0" lang="en-US" sz="2000" spc="-1" strike="noStrike" u="sng">
                <a:solidFill>
                  <a:srgbClr val="759952"/>
                </a:solidFill>
                <a:uFillTx/>
                <a:latin typeface="Calibri"/>
                <a:ea typeface="Arial"/>
                <a:hlinkClick r:id="rId2"/>
              </a:rPr>
              <a:t>merlin.ml.local/landd/SitePages/Phishing-Wannacry.aspx</a:t>
            </a:r>
            <a:endParaRPr b="0" lang="en-US" sz="2000" spc="-1" strike="noStrike">
              <a:latin typeface="Arial"/>
            </a:endParaRPr>
          </a:p>
          <a:p>
            <a:pPr>
              <a:lnSpc>
                <a:spcPct val="100000"/>
              </a:lnSpc>
            </a:pPr>
            <a:endParaRPr b="0" lang="en-US" sz="2000" spc="-1" strike="noStrike">
              <a:latin typeface="Arial"/>
            </a:endParaRPr>
          </a:p>
        </p:txBody>
      </p:sp>
      <p:pic>
        <p:nvPicPr>
          <p:cNvPr id="185" name="Picture 8" descr=""/>
          <p:cNvPicPr/>
          <p:nvPr/>
        </p:nvPicPr>
        <p:blipFill>
          <a:blip r:embed="rId3"/>
          <a:stretch/>
        </p:blipFill>
        <p:spPr>
          <a:xfrm>
            <a:off x="3661920" y="4075560"/>
            <a:ext cx="1820160" cy="19249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Picture 3" descr=""/>
          <p:cNvPicPr/>
          <p:nvPr/>
        </p:nvPicPr>
        <p:blipFill>
          <a:blip r:embed="rId1"/>
          <a:stretch/>
        </p:blipFill>
        <p:spPr>
          <a:xfrm>
            <a:off x="0" y="1265040"/>
            <a:ext cx="9143640" cy="5056560"/>
          </a:xfrm>
          <a:prstGeom prst="rect">
            <a:avLst/>
          </a:prstGeom>
          <a:ln>
            <a:noFill/>
          </a:ln>
        </p:spPr>
      </p:pic>
      <p:pic>
        <p:nvPicPr>
          <p:cNvPr id="187" name="Picture 4" descr=""/>
          <p:cNvPicPr/>
          <p:nvPr/>
        </p:nvPicPr>
        <p:blipFill>
          <a:blip r:embed="rId2"/>
          <a:srcRect l="467" t="8246" r="0" b="0"/>
          <a:stretch/>
        </p:blipFill>
        <p:spPr>
          <a:xfrm>
            <a:off x="0" y="1265040"/>
            <a:ext cx="9143640" cy="5118120"/>
          </a:xfrm>
          <a:prstGeom prst="rect">
            <a:avLst/>
          </a:prstGeom>
          <a:ln>
            <a:noFill/>
          </a:ln>
        </p:spPr>
      </p:pic>
      <p:sp>
        <p:nvSpPr>
          <p:cNvPr id="188"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How Phishing Impacts YOU</a:t>
            </a:r>
            <a:endParaRPr b="0" lang="en-US" sz="4000" spc="-1" strike="noStrike">
              <a:solidFill>
                <a:srgbClr val="000000"/>
              </a:solidFill>
              <a:latin typeface="Calibri"/>
            </a:endParaRPr>
          </a:p>
        </p:txBody>
      </p:sp>
      <p:sp>
        <p:nvSpPr>
          <p:cNvPr id="189" name="CustomShape 2"/>
          <p:cNvSpPr/>
          <p:nvPr/>
        </p:nvSpPr>
        <p:spPr>
          <a:xfrm>
            <a:off x="457200" y="1523880"/>
            <a:ext cx="7543440" cy="31395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ea typeface="Arial"/>
              </a:rPr>
              <a:t>Both the personal and professional lives of the victims of </a:t>
            </a:r>
            <a:endParaRPr b="0" lang="en-US" sz="2000" spc="-1" strike="noStrike">
              <a:latin typeface="Arial"/>
            </a:endParaRPr>
          </a:p>
          <a:p>
            <a:pPr>
              <a:lnSpc>
                <a:spcPct val="100000"/>
              </a:lnSpc>
            </a:pPr>
            <a:r>
              <a:rPr b="0" lang="en-US" sz="2000" spc="-1" strike="noStrike">
                <a:solidFill>
                  <a:srgbClr val="000000"/>
                </a:solidFill>
                <a:latin typeface="Calibri"/>
                <a:ea typeface="Arial"/>
              </a:rPr>
              <a:t>cybercrimes can be impacted in a wide range of ways, such as:</a:t>
            </a:r>
            <a:endParaRPr b="0" lang="en-US" sz="2000" spc="-1" strike="noStrike">
              <a:latin typeface="Arial"/>
            </a:endParaRPr>
          </a:p>
          <a:p>
            <a:pPr>
              <a:lnSpc>
                <a:spcPct val="100000"/>
              </a:lnSpc>
            </a:pPr>
            <a:r>
              <a:rPr b="0" lang="en-US" sz="2000" spc="-1" strike="noStrike">
                <a:solidFill>
                  <a:srgbClr val="000000"/>
                </a:solidFill>
                <a:latin typeface="Calibri"/>
                <a:ea typeface="Arial"/>
              </a:rPr>
              <a:t> </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Lost time</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Trauma</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Financial loss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Social consequences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Business consequences</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Lost productivity</a:t>
            </a:r>
            <a:endParaRPr b="0" lang="en-US" sz="2000" spc="-1" strike="noStrike">
              <a:latin typeface="Arial"/>
            </a:endParaRPr>
          </a:p>
          <a:p>
            <a:pPr marL="343080" indent="-342720">
              <a:lnSpc>
                <a:spcPct val="100000"/>
              </a:lnSpc>
              <a:buClr>
                <a:srgbClr val="000000"/>
              </a:buClr>
              <a:buFont typeface="Arial"/>
              <a:buChar char="•"/>
            </a:pPr>
            <a:r>
              <a:rPr b="0" lang="en-US" sz="2000" spc="-1" strike="noStrike">
                <a:solidFill>
                  <a:srgbClr val="000000"/>
                </a:solidFill>
                <a:latin typeface="Calibri"/>
                <a:ea typeface="Arial"/>
              </a:rPr>
              <a:t>Disciplinary Review</a:t>
            </a:r>
            <a:endParaRPr b="0" lang="en-US" sz="2000" spc="-1" strike="noStrike">
              <a:latin typeface="Arial"/>
            </a:endParaRPr>
          </a:p>
        </p:txBody>
      </p:sp>
      <p:sp>
        <p:nvSpPr>
          <p:cNvPr id="190" name="CustomShape 3"/>
          <p:cNvSpPr/>
          <p:nvPr/>
        </p:nvSpPr>
        <p:spPr>
          <a:xfrm>
            <a:off x="9120960" y="4212000"/>
            <a:ext cx="98640" cy="85680"/>
          </a:xfrm>
          <a:custGeom>
            <a:avLst/>
            <a:gdLst/>
            <a:ahLst/>
            <a:rect l="l" t="t" r="r" b="b"/>
            <a:pathLst>
              <a:path w="274" h="206">
                <a:moveTo>
                  <a:pt x="35" y="4"/>
                </a:moveTo>
                <a:lnTo>
                  <a:pt x="31" y="0"/>
                </a:lnTo>
                <a:lnTo>
                  <a:pt x="28" y="0"/>
                </a:lnTo>
                <a:lnTo>
                  <a:pt x="0" y="29"/>
                </a:lnTo>
                <a:lnTo>
                  <a:pt x="0" y="32"/>
                </a:lnTo>
                <a:lnTo>
                  <a:pt x="3" y="34"/>
                </a:lnTo>
                <a:lnTo>
                  <a:pt x="4" y="35"/>
                </a:lnTo>
                <a:lnTo>
                  <a:pt x="6" y="35"/>
                </a:lnTo>
                <a:lnTo>
                  <a:pt x="7" y="34"/>
                </a:lnTo>
                <a:lnTo>
                  <a:pt x="35" y="7"/>
                </a:lnTo>
                <a:lnTo>
                  <a:pt x="35" y="4"/>
                </a:lnTo>
                <a:moveTo>
                  <a:pt x="85" y="50"/>
                </a:moveTo>
                <a:lnTo>
                  <a:pt x="73" y="38"/>
                </a:lnTo>
                <a:lnTo>
                  <a:pt x="42" y="38"/>
                </a:lnTo>
                <a:lnTo>
                  <a:pt x="29" y="50"/>
                </a:lnTo>
                <a:lnTo>
                  <a:pt x="29" y="81"/>
                </a:lnTo>
                <a:lnTo>
                  <a:pt x="42" y="94"/>
                </a:lnTo>
                <a:lnTo>
                  <a:pt x="73" y="94"/>
                </a:lnTo>
                <a:lnTo>
                  <a:pt x="85" y="81"/>
                </a:lnTo>
                <a:lnTo>
                  <a:pt x="85" y="50"/>
                </a:lnTo>
                <a:moveTo>
                  <a:pt x="217" y="199"/>
                </a:moveTo>
                <a:lnTo>
                  <a:pt x="216" y="195"/>
                </a:lnTo>
                <a:lnTo>
                  <a:pt x="209" y="178"/>
                </a:lnTo>
                <a:lnTo>
                  <a:pt x="195" y="159"/>
                </a:lnTo>
                <a:lnTo>
                  <a:pt x="188" y="155"/>
                </a:lnTo>
                <a:lnTo>
                  <a:pt x="173" y="145"/>
                </a:lnTo>
                <a:lnTo>
                  <a:pt x="142" y="139"/>
                </a:lnTo>
                <a:lnTo>
                  <a:pt x="128" y="140"/>
                </a:lnTo>
                <a:lnTo>
                  <a:pt x="108" y="147"/>
                </a:lnTo>
                <a:lnTo>
                  <a:pt x="86" y="164"/>
                </a:lnTo>
                <a:lnTo>
                  <a:pt x="67" y="193"/>
                </a:lnTo>
                <a:lnTo>
                  <a:pt x="65" y="198"/>
                </a:lnTo>
                <a:lnTo>
                  <a:pt x="67" y="202"/>
                </a:lnTo>
                <a:lnTo>
                  <a:pt x="75" y="206"/>
                </a:lnTo>
                <a:lnTo>
                  <a:pt x="80" y="204"/>
                </a:lnTo>
                <a:lnTo>
                  <a:pt x="81" y="200"/>
                </a:lnTo>
                <a:lnTo>
                  <a:pt x="97" y="175"/>
                </a:lnTo>
                <a:lnTo>
                  <a:pt x="115" y="162"/>
                </a:lnTo>
                <a:lnTo>
                  <a:pt x="131" y="156"/>
                </a:lnTo>
                <a:lnTo>
                  <a:pt x="142" y="155"/>
                </a:lnTo>
                <a:lnTo>
                  <a:pt x="171" y="161"/>
                </a:lnTo>
                <a:lnTo>
                  <a:pt x="189" y="176"/>
                </a:lnTo>
                <a:lnTo>
                  <a:pt x="198" y="191"/>
                </a:lnTo>
                <a:lnTo>
                  <a:pt x="201" y="199"/>
                </a:lnTo>
                <a:lnTo>
                  <a:pt x="202" y="203"/>
                </a:lnTo>
                <a:lnTo>
                  <a:pt x="206" y="206"/>
                </a:lnTo>
                <a:lnTo>
                  <a:pt x="215" y="203"/>
                </a:lnTo>
                <a:lnTo>
                  <a:pt x="217" y="199"/>
                </a:lnTo>
                <a:moveTo>
                  <a:pt x="251" y="50"/>
                </a:moveTo>
                <a:lnTo>
                  <a:pt x="239" y="38"/>
                </a:lnTo>
                <a:lnTo>
                  <a:pt x="208" y="38"/>
                </a:lnTo>
                <a:lnTo>
                  <a:pt x="195" y="50"/>
                </a:lnTo>
                <a:lnTo>
                  <a:pt x="195" y="81"/>
                </a:lnTo>
                <a:lnTo>
                  <a:pt x="208" y="94"/>
                </a:lnTo>
                <a:lnTo>
                  <a:pt x="239" y="94"/>
                </a:lnTo>
                <a:lnTo>
                  <a:pt x="251" y="81"/>
                </a:lnTo>
                <a:lnTo>
                  <a:pt x="251" y="50"/>
                </a:lnTo>
                <a:moveTo>
                  <a:pt x="274" y="29"/>
                </a:moveTo>
                <a:lnTo>
                  <a:pt x="246" y="0"/>
                </a:lnTo>
                <a:lnTo>
                  <a:pt x="243" y="0"/>
                </a:lnTo>
                <a:lnTo>
                  <a:pt x="239" y="4"/>
                </a:lnTo>
                <a:lnTo>
                  <a:pt x="239" y="7"/>
                </a:lnTo>
                <a:lnTo>
                  <a:pt x="267" y="34"/>
                </a:lnTo>
                <a:lnTo>
                  <a:pt x="268" y="35"/>
                </a:lnTo>
                <a:lnTo>
                  <a:pt x="270" y="35"/>
                </a:lnTo>
                <a:lnTo>
                  <a:pt x="271" y="34"/>
                </a:lnTo>
                <a:lnTo>
                  <a:pt x="274" y="32"/>
                </a:lnTo>
                <a:lnTo>
                  <a:pt x="274" y="29"/>
                </a:lnTo>
              </a:path>
            </a:pathLst>
          </a:custGeom>
          <a:solidFill>
            <a:srgbClr val="231f20"/>
          </a:solidFill>
          <a:ln>
            <a:noFill/>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How Phishing Impacts YOU</a:t>
            </a:r>
            <a:endParaRPr b="0" lang="en-US" sz="4000" spc="-1" strike="noStrike">
              <a:solidFill>
                <a:srgbClr val="000000"/>
              </a:solidFill>
              <a:latin typeface="Calibri"/>
            </a:endParaRPr>
          </a:p>
        </p:txBody>
      </p:sp>
      <p:sp>
        <p:nvSpPr>
          <p:cNvPr id="192" name="CustomShape 2"/>
          <p:cNvSpPr/>
          <p:nvPr/>
        </p:nvSpPr>
        <p:spPr>
          <a:xfrm>
            <a:off x="457200" y="1523880"/>
            <a:ext cx="7543440" cy="33822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Lost Time</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Depending on the type of damage caused by a phishing attack, victims can spend anywhere from a few hours to many months or years resolving the associated problems.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ea typeface="Arial"/>
              </a:rPr>
              <a:t>Trauma</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Can cause significant emotional distress such as:</a:t>
            </a:r>
            <a:endParaRPr b="0" lang="en-US" sz="1800" spc="-1" strike="noStrike">
              <a:latin typeface="Arial"/>
            </a:endParaRPr>
          </a:p>
          <a:p>
            <a:pPr lvl="1" marL="743040" indent="-285480">
              <a:lnSpc>
                <a:spcPct val="100000"/>
              </a:lnSpc>
              <a:buClr>
                <a:srgbClr val="000000"/>
              </a:buClr>
              <a:buFont typeface="Arial"/>
              <a:buChar char="•"/>
            </a:pPr>
            <a:r>
              <a:rPr b="0" lang="en-US" sz="1800" spc="-1" strike="noStrike">
                <a:solidFill>
                  <a:srgbClr val="000000"/>
                </a:solidFill>
                <a:latin typeface="Calibri"/>
                <a:ea typeface="Arial"/>
              </a:rPr>
              <a:t>Denial, loss of trust, frustration, fear, anger, powerlessness, helplessness, embarrassment, depression, sleep disturbances.</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Can be more harmful to victims than crimes like property theft because one can replace property, but it is not possible to acquire a new identity. </a:t>
            </a:r>
            <a:endParaRPr b="0" lang="en-US" sz="18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How Phishing Impacts YOU</a:t>
            </a:r>
            <a:endParaRPr b="0" lang="en-US" sz="4000" spc="-1" strike="noStrike">
              <a:solidFill>
                <a:srgbClr val="000000"/>
              </a:solidFill>
              <a:latin typeface="Calibri"/>
            </a:endParaRPr>
          </a:p>
        </p:txBody>
      </p:sp>
      <p:sp>
        <p:nvSpPr>
          <p:cNvPr id="194" name="CustomShape 2"/>
          <p:cNvSpPr/>
          <p:nvPr/>
        </p:nvSpPr>
        <p:spPr>
          <a:xfrm>
            <a:off x="457200" y="1523880"/>
            <a:ext cx="7543440" cy="31078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Financial Loss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Damage can be both direct (i.e., value of goods, services, or cash obtained) and indirect. (e.g., legal fees, bounced checks, postage) </a:t>
            </a:r>
            <a:br/>
            <a:r>
              <a:rPr b="0" lang="en-US" sz="1800" spc="-1" strike="noStrike">
                <a:solidFill>
                  <a:srgbClr val="000000"/>
                </a:solidFill>
                <a:latin typeface="Calibri"/>
              </a:rPr>
              <a:t>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In 2014, victims of identity theft reported an average combined direct and indirect loss of</a:t>
            </a:r>
            <a:r>
              <a:rPr b="1" lang="en-US" sz="1800" spc="-1" strike="noStrike">
                <a:solidFill>
                  <a:srgbClr val="000000"/>
                </a:solidFill>
                <a:latin typeface="Calibri"/>
                <a:ea typeface="Arial"/>
              </a:rPr>
              <a:t> $1,343</a:t>
            </a:r>
            <a:r>
              <a:rPr b="0" lang="en-US" sz="1800" spc="-1" strike="noStrike">
                <a:solidFill>
                  <a:srgbClr val="000000"/>
                </a:solidFill>
                <a:latin typeface="Calibri"/>
                <a:ea typeface="Arial"/>
              </a:rPr>
              <a:t>. </a:t>
            </a:r>
            <a:br/>
            <a:r>
              <a:rPr b="0" lang="en-US" sz="1800" spc="-1" strike="noStrike">
                <a:solidFill>
                  <a:srgbClr val="000000"/>
                </a:solidFill>
                <a:latin typeface="Calibri"/>
              </a:rPr>
              <a:t>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Employers of phishing victims can experience financial losses.</a:t>
            </a:r>
            <a:br/>
            <a:r>
              <a:rPr b="0" lang="en-US" sz="1800" spc="-1" strike="noStrike">
                <a:solidFill>
                  <a:srgbClr val="000000"/>
                </a:solidFill>
                <a:latin typeface="Calibri"/>
              </a:rPr>
              <a:t>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Estimated total annual cost of phishing for the average company is $3.77 million.</a:t>
            </a:r>
            <a:endParaRPr b="0" lang="en-US" sz="18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457200" y="76320"/>
            <a:ext cx="8229240" cy="1142640"/>
          </a:xfrm>
          <a:prstGeom prst="rect">
            <a:avLst/>
          </a:prstGeom>
          <a:noFill/>
          <a:ln>
            <a:noFill/>
          </a:ln>
        </p:spPr>
        <p:txBody>
          <a:bodyPr anchor="ctr"/>
          <a:p>
            <a:pPr>
              <a:lnSpc>
                <a:spcPct val="100000"/>
              </a:lnSpc>
            </a:pPr>
            <a:r>
              <a:rPr b="0" lang="en-US" sz="4000" spc="-1" strike="noStrike">
                <a:solidFill>
                  <a:srgbClr val="ffffff"/>
                </a:solidFill>
                <a:latin typeface="Candara"/>
                <a:ea typeface="Arial"/>
              </a:rPr>
              <a:t>How Phishing Impacts YOU</a:t>
            </a:r>
            <a:endParaRPr b="0" lang="en-US" sz="4000" spc="-1" strike="noStrike">
              <a:solidFill>
                <a:srgbClr val="000000"/>
              </a:solidFill>
              <a:latin typeface="Calibri"/>
            </a:endParaRPr>
          </a:p>
        </p:txBody>
      </p:sp>
      <p:sp>
        <p:nvSpPr>
          <p:cNvPr id="196" name="CustomShape 2"/>
          <p:cNvSpPr/>
          <p:nvPr/>
        </p:nvSpPr>
        <p:spPr>
          <a:xfrm>
            <a:off x="457200" y="1523880"/>
            <a:ext cx="7543440" cy="39308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ea typeface="Arial"/>
              </a:rPr>
              <a:t>Social Consequences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Strains on personal and family relationships and reputational damage.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Can uncover information about personal relationships or embarrassing photos or videos that may be leaked to the public. </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Family or friends could also become the targets of cybercriminals.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ea typeface="Arial"/>
              </a:rPr>
              <a:t>Business Consequences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Intellectual property and customer data can be at risk.</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A phishing attack can damage the reputation and credibility of a business.</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Attacks allow cybercriminals to gain backdoor access to  a system network.</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It can take months to years to detect a network compromise.</a:t>
            </a:r>
            <a:endParaRPr b="0" lang="en-US" sz="1800" spc="-1" strike="noStrike">
              <a:latin typeface="Arial"/>
            </a:endParaRPr>
          </a:p>
          <a:p>
            <a:pPr marL="285840" indent="-285480">
              <a:lnSpc>
                <a:spcPct val="100000"/>
              </a:lnSpc>
              <a:buClr>
                <a:srgbClr val="000000"/>
              </a:buClr>
              <a:buFont typeface="Arial"/>
              <a:buChar char="•"/>
            </a:pPr>
            <a:r>
              <a:rPr b="0" lang="en-US" sz="1800" spc="-1" strike="noStrike">
                <a:solidFill>
                  <a:srgbClr val="000000"/>
                </a:solidFill>
                <a:latin typeface="Calibri"/>
                <a:ea typeface="Arial"/>
              </a:rPr>
              <a:t>Cybercriminals can have long periods of undetected access to trade secrets that can hinder business growth.</a:t>
            </a:r>
            <a:endParaRPr b="0" lang="en-US" sz="1800" spc="-1" strike="noStrike">
              <a:latin typeface="Arial"/>
            </a:endParaRPr>
          </a:p>
          <a:p>
            <a:pPr>
              <a:lnSpc>
                <a:spcPct val="100000"/>
              </a:lnSpc>
            </a:pPr>
            <a:endParaRPr b="0" lang="en-US" sz="18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5cab"/>
      </a:dk2>
      <a:lt2>
        <a:srgbClr val="b0bfbd"/>
      </a:lt2>
      <a:accent1>
        <a:srgbClr val="7f97cd"/>
      </a:accent1>
      <a:accent2>
        <a:srgbClr val="bfcbe6"/>
      </a:accent2>
      <a:accent3>
        <a:srgbClr val="758990"/>
      </a:accent3>
      <a:accent4>
        <a:srgbClr val="dee3e0"/>
      </a:accent4>
      <a:accent5>
        <a:srgbClr val="ffe682"/>
      </a:accent5>
      <a:accent6>
        <a:srgbClr val="e38423"/>
      </a:accent6>
      <a:hlink>
        <a:srgbClr val="759952"/>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LibreOffice/5.4.4.2$Linux_X86_64 LibreOffice_project/2524958677847fb3bb44820e40380acbe820f960</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2019-09-24T14:09:24Z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3.0000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2</vt:i4>
  </property>
  <property fmtid="{D5CDD505-2E9C-101B-9397-08002B2CF9AE}" pid="7" name="Notes">
    <vt:i4>48</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48</vt:i4>
  </property>
</Properties>
</file>